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5.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6.xml" ContentType="application/vnd.openxmlformats-officedocument.customXmlProperties+xml"/>
  <Override PartName="/ppt/tags/tag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tags/tag7.xml" ContentType="application/vnd.openxmlformats-officedocument.presentationml.tags+xml"/>
  <Override PartName="/customXml/itemProps9.xml" ContentType="application/vnd.openxmlformats-officedocument.customXmlProperties+xml"/>
  <Override PartName="/customXml/itemProps8.xml" ContentType="application/vnd.openxmlformats-officedocument.customXmlProperties+xml"/>
  <Override PartName="/customXml/itemProps7.xml" ContentType="application/vnd.openxmlformats-officedocument.customXmlProperties+xml"/>
  <Override PartName="/customXml/itemProps10.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sldIdLst>
    <p:sldId id="256" r:id="rId8"/>
    <p:sldId id="272" r:id="rId9"/>
    <p:sldId id="257" r:id="rId10"/>
    <p:sldId id="258" r:id="rId11"/>
    <p:sldId id="273" r:id="rId12"/>
    <p:sldId id="259" r:id="rId13"/>
    <p:sldId id="260" r:id="rId14"/>
    <p:sldId id="261" r:id="rId15"/>
    <p:sldId id="262" r:id="rId16"/>
    <p:sldId id="263" r:id="rId17"/>
    <p:sldId id="264" r:id="rId18"/>
    <p:sldId id="265" r:id="rId19"/>
    <p:sldId id="266" r:id="rId20"/>
    <p:sldId id="267" r:id="rId21"/>
    <p:sldId id="268" r:id="rId22"/>
    <p:sldId id="270" r:id="rId23"/>
    <p:sldId id="271"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32" autoAdjust="0"/>
  </p:normalViewPr>
  <p:slideViewPr>
    <p:cSldViewPr snapToGrid="0">
      <p:cViewPr>
        <p:scale>
          <a:sx n="70" d="100"/>
          <a:sy n="70" d="100"/>
        </p:scale>
        <p:origin x="677" y="31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ustomXml" Target="../customXml/item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ustomXml" Target="../customXml/item9.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8.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openxmlformats.org/officeDocument/2006/relationships/customXml" Target="../customXml/item7.xml"/><Relationship Id="rId8"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Freeform 6"/>
          <p:cNvSpPr/>
          <p:nvPr/>
        </p:nvSpPr>
        <p:spPr bwMode="auto">
          <a:xfrm>
            <a:off x="0" y="0"/>
            <a:ext cx="12192000" cy="1559859"/>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1289" y="294789"/>
            <a:ext cx="10571999" cy="710964"/>
          </a:xfrm>
        </p:spPr>
        <p:txBody>
          <a:bodyPr>
            <a:normAutofit/>
          </a:bodyPr>
          <a:lstStyle>
            <a:lvl1pPr>
              <a:defRPr sz="3300">
                <a:solidFill>
                  <a:schemeClr val="bg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18713" y="2037402"/>
            <a:ext cx="10554575" cy="3821397"/>
          </a:xfrm>
        </p:spPr>
        <p:txBody>
          <a:bodyPr>
            <a:normAutofit/>
          </a:bodyPr>
          <a:lstStyle>
            <a:lvl1pPr>
              <a:defRPr sz="24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600">
                <a:latin typeface="Segoe UI" panose="020B0502040204020203" pitchFamily="34" charset="0"/>
                <a:cs typeface="Segoe UI" panose="020B0502040204020203" pitchFamily="34" charset="0"/>
              </a:defRPr>
            </a:lvl4pPr>
            <a:lvl5pPr>
              <a:defRPr sz="1600">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4"/>
          <p:cNvSpPr>
            <a:spLocks noGrp="1"/>
          </p:cNvSpPr>
          <p:nvPr>
            <p:ph type="sldNum" sz="quarter" idx="12"/>
          </p:nvPr>
        </p:nvSpPr>
        <p:spPr>
          <a:xfrm>
            <a:off x="135467" y="6518445"/>
            <a:ext cx="305235" cy="184672"/>
          </a:xfrm>
        </p:spPr>
        <p:txBody>
          <a:bodyPr/>
          <a:lstStyle/>
          <a:p>
            <a:fld id="{D57F1E4F-1CFF-5643-939E-217C01CDF565}" type="slidenum">
              <a:rPr lang="en-US" dirty="0"/>
              <a:pPr/>
              <a:t>‹#›</a:t>
            </a:fld>
            <a:endParaRPr lang="en-US" dirty="0"/>
          </a:p>
        </p:txBody>
      </p:sp>
      <p:sp>
        <p:nvSpPr>
          <p:cNvPr id="14" name="Date Placeholder 3"/>
          <p:cNvSpPr>
            <a:spLocks noGrp="1"/>
          </p:cNvSpPr>
          <p:nvPr>
            <p:ph type="dt" sz="half" idx="10"/>
          </p:nvPr>
        </p:nvSpPr>
        <p:spPr>
          <a:xfrm>
            <a:off x="2078866" y="6518447"/>
            <a:ext cx="1465007" cy="184669"/>
          </a:xfrm>
        </p:spPr>
        <p:txBody>
          <a:bodyPr/>
          <a:lstStyle/>
          <a:p>
            <a:fld id="{DB2B82B8-5815-47F6-A0D1-ACD6A559A895}" type="datetime1">
              <a:rPr lang="en-US" smtClean="0"/>
              <a:t>5/30/2014</a:t>
            </a:fld>
            <a:endParaRPr lang="en-US" dirty="0"/>
          </a:p>
        </p:txBody>
      </p:sp>
      <p:sp>
        <p:nvSpPr>
          <p:cNvPr id="15" name="Footer Placeholder 3"/>
          <p:cNvSpPr>
            <a:spLocks noGrp="1"/>
          </p:cNvSpPr>
          <p:nvPr>
            <p:ph type="ftr" sz="quarter" idx="11"/>
          </p:nvPr>
        </p:nvSpPr>
        <p:spPr>
          <a:xfrm>
            <a:off x="440702" y="6518446"/>
            <a:ext cx="1638164" cy="184671"/>
          </a:xfrm>
        </p:spPr>
        <p:txBody>
          <a:bodyPr/>
          <a:lstStyle/>
          <a:p>
            <a:r>
              <a:rPr lang="en-US" dirty="0" smtClean="0"/>
              <a:t>Microsoft Confidential</a:t>
            </a:r>
            <a:endParaRPr lang="en-US" dirty="0"/>
          </a:p>
        </p:txBody>
      </p:sp>
    </p:spTree>
    <p:extLst>
      <p:ext uri="{BB962C8B-B14F-4D97-AF65-F5344CB8AC3E}">
        <p14:creationId xmlns:p14="http://schemas.microsoft.com/office/powerpoint/2010/main" val="3075704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B9A747-6647-4793-8895-DDE18A320378}" type="datetimeFigureOut">
              <a:rPr lang="en-US" smtClean="0"/>
              <a:t>5/29/2014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E8C20F-2245-45F2-BCCA-54EA933BB57D}" type="slidenum">
              <a:rPr lang="en-US" smtClean="0"/>
              <a:t>‹#›</a:t>
            </a:fld>
            <a:endParaRPr lang="en-US"/>
          </a:p>
        </p:txBody>
      </p:sp>
    </p:spTree>
    <p:extLst>
      <p:ext uri="{BB962C8B-B14F-4D97-AF65-F5344CB8AC3E}">
        <p14:creationId xmlns:p14="http://schemas.microsoft.com/office/powerpoint/2010/main" val="171512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9A747-6647-4793-8895-DDE18A320378}" type="datetimeFigureOut">
              <a:rPr lang="en-US" smtClean="0"/>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E8C20F-2245-45F2-BCCA-54EA933BB57D}" type="slidenum">
              <a:rPr lang="en-US" smtClean="0"/>
              <a:t>‹#›</a:t>
            </a:fld>
            <a:endParaRPr lang="en-US"/>
          </a:p>
        </p:txBody>
      </p:sp>
    </p:spTree>
    <p:extLst>
      <p:ext uri="{BB962C8B-B14F-4D97-AF65-F5344CB8AC3E}">
        <p14:creationId xmlns:p14="http://schemas.microsoft.com/office/powerpoint/2010/main" val="559672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9A747-6647-4793-8895-DDE18A320378}" type="datetimeFigureOut">
              <a:rPr lang="en-US" smtClean="0"/>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E8C20F-2245-45F2-BCCA-54EA933BB57D}" type="slidenum">
              <a:rPr lang="en-US" smtClean="0"/>
              <a:t>‹#›</a:t>
            </a:fld>
            <a:endParaRPr lang="en-US"/>
          </a:p>
        </p:txBody>
      </p:sp>
    </p:spTree>
    <p:extLst>
      <p:ext uri="{BB962C8B-B14F-4D97-AF65-F5344CB8AC3E}">
        <p14:creationId xmlns:p14="http://schemas.microsoft.com/office/powerpoint/2010/main" val="1724999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9A747-6647-4793-8895-DDE18A320378}"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8C20F-2245-45F2-BCCA-54EA933BB57D}" type="slidenum">
              <a:rPr lang="en-US" smtClean="0"/>
              <a:t>‹#›</a:t>
            </a:fld>
            <a:endParaRPr lang="en-US"/>
          </a:p>
        </p:txBody>
      </p:sp>
    </p:spTree>
    <p:extLst>
      <p:ext uri="{BB962C8B-B14F-4D97-AF65-F5344CB8AC3E}">
        <p14:creationId xmlns:p14="http://schemas.microsoft.com/office/powerpoint/2010/main" val="163801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9A747-6647-4793-8895-DDE18A320378}"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8C20F-2245-45F2-BCCA-54EA933BB57D}" type="slidenum">
              <a:rPr lang="en-US" smtClean="0"/>
              <a:t>‹#›</a:t>
            </a:fld>
            <a:endParaRPr lang="en-US"/>
          </a:p>
        </p:txBody>
      </p:sp>
    </p:spTree>
    <p:extLst>
      <p:ext uri="{BB962C8B-B14F-4D97-AF65-F5344CB8AC3E}">
        <p14:creationId xmlns:p14="http://schemas.microsoft.com/office/powerpoint/2010/main" val="631046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9A747-6647-4793-8895-DDE18A320378}"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8C20F-2245-45F2-BCCA-54EA933BB57D}" type="slidenum">
              <a:rPr lang="en-US" smtClean="0"/>
              <a:t>‹#›</a:t>
            </a:fld>
            <a:endParaRPr lang="en-US"/>
          </a:p>
        </p:txBody>
      </p:sp>
    </p:spTree>
    <p:extLst>
      <p:ext uri="{BB962C8B-B14F-4D97-AF65-F5344CB8AC3E}">
        <p14:creationId xmlns:p14="http://schemas.microsoft.com/office/powerpoint/2010/main" val="2394999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9A747-6647-4793-8895-DDE18A320378}"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8C20F-2245-45F2-BCCA-54EA933BB57D}" type="slidenum">
              <a:rPr lang="en-US" smtClean="0"/>
              <a:t>‹#›</a:t>
            </a:fld>
            <a:endParaRPr lang="en-US"/>
          </a:p>
        </p:txBody>
      </p:sp>
    </p:spTree>
    <p:extLst>
      <p:ext uri="{BB962C8B-B14F-4D97-AF65-F5344CB8AC3E}">
        <p14:creationId xmlns:p14="http://schemas.microsoft.com/office/powerpoint/2010/main" val="115695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Freeform 6"/>
          <p:cNvSpPr/>
          <p:nvPr/>
        </p:nvSpPr>
        <p:spPr bwMode="auto">
          <a:xfrm>
            <a:off x="0" y="0"/>
            <a:ext cx="12192000" cy="1563624"/>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9600" y="292608"/>
            <a:ext cx="10972800" cy="710964"/>
          </a:xfrm>
        </p:spPr>
        <p:txBody>
          <a:bodyPr>
            <a:normAutofit/>
          </a:bodyPr>
          <a:lstStyle>
            <a:lvl1pPr>
              <a:defRPr sz="3300">
                <a:solidFill>
                  <a:schemeClr val="bg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135467" y="6518445"/>
            <a:ext cx="305235" cy="184672"/>
          </a:xfrm>
        </p:spPr>
        <p:txBody>
          <a:bodyPr/>
          <a:lstStyle/>
          <a:p>
            <a:fld id="{D57F1E4F-1CFF-5643-939E-217C01CDF565}" type="slidenum">
              <a:rPr lang="en-US" dirty="0"/>
              <a:pPr/>
              <a:t>‹#›</a:t>
            </a:fld>
            <a:endParaRPr lang="en-US" dirty="0"/>
          </a:p>
        </p:txBody>
      </p:sp>
      <p:sp>
        <p:nvSpPr>
          <p:cNvPr id="7" name="Date Placeholder 3"/>
          <p:cNvSpPr>
            <a:spLocks noGrp="1"/>
          </p:cNvSpPr>
          <p:nvPr>
            <p:ph type="dt" sz="half" idx="10"/>
          </p:nvPr>
        </p:nvSpPr>
        <p:spPr>
          <a:xfrm>
            <a:off x="2078866" y="6518447"/>
            <a:ext cx="1465007" cy="184669"/>
          </a:xfrm>
        </p:spPr>
        <p:txBody>
          <a:bodyPr/>
          <a:lstStyle/>
          <a:p>
            <a:fld id="{DB2B82B8-5815-47F6-A0D1-ACD6A559A895}" type="datetime1">
              <a:rPr lang="en-US" smtClean="0"/>
              <a:t>5/30/2014</a:t>
            </a:fld>
            <a:endParaRPr lang="en-US" dirty="0"/>
          </a:p>
        </p:txBody>
      </p:sp>
      <p:sp>
        <p:nvSpPr>
          <p:cNvPr id="8" name="Footer Placeholder 3"/>
          <p:cNvSpPr>
            <a:spLocks noGrp="1"/>
          </p:cNvSpPr>
          <p:nvPr>
            <p:ph type="ftr" sz="quarter" idx="11"/>
          </p:nvPr>
        </p:nvSpPr>
        <p:spPr>
          <a:xfrm>
            <a:off x="440702" y="6518446"/>
            <a:ext cx="1638164" cy="184671"/>
          </a:xfrm>
        </p:spPr>
        <p:txBody>
          <a:bodyPr/>
          <a:lstStyle/>
          <a:p>
            <a:r>
              <a:rPr lang="en-US" dirty="0" smtClean="0"/>
              <a:t>Microsoft Confidential</a:t>
            </a:r>
            <a:endParaRPr lang="en-US" dirty="0"/>
          </a:p>
        </p:txBody>
      </p:sp>
    </p:spTree>
    <p:extLst>
      <p:ext uri="{BB962C8B-B14F-4D97-AF65-F5344CB8AC3E}">
        <p14:creationId xmlns:p14="http://schemas.microsoft.com/office/powerpoint/2010/main" val="2077323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reeform 6"/>
          <p:cNvSpPr/>
          <p:nvPr userDrawn="1"/>
        </p:nvSpPr>
        <p:spPr bwMode="auto">
          <a:xfrm>
            <a:off x="0" y="0"/>
            <a:ext cx="12192000" cy="1563624"/>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609600" y="292608"/>
            <a:ext cx="10972800" cy="710964"/>
          </a:xfrm>
        </p:spPr>
        <p:txBody>
          <a:bodyPr>
            <a:normAutofit/>
          </a:bodyPr>
          <a:lstStyle>
            <a:lvl1pPr>
              <a:defRPr sz="3300">
                <a:solidFill>
                  <a:schemeClr val="bg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10" name="Slide Number Placeholder 4"/>
          <p:cNvSpPr txBox="1">
            <a:spLocks/>
          </p:cNvSpPr>
          <p:nvPr userDrawn="1"/>
        </p:nvSpPr>
        <p:spPr>
          <a:xfrm>
            <a:off x="135467" y="6518445"/>
            <a:ext cx="305235" cy="18467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
        <p:nvSpPr>
          <p:cNvPr id="11" name="Date Placeholder 3"/>
          <p:cNvSpPr txBox="1">
            <a:spLocks/>
          </p:cNvSpPr>
          <p:nvPr userDrawn="1"/>
        </p:nvSpPr>
        <p:spPr>
          <a:xfrm>
            <a:off x="2078866" y="6518447"/>
            <a:ext cx="1465007" cy="18466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2B82B8-5815-47F6-A0D1-ACD6A559A895}" type="datetime1">
              <a:rPr lang="en-US" smtClean="0"/>
              <a:pPr/>
              <a:t>5/30/2014</a:t>
            </a:fld>
            <a:endParaRPr lang="en-US" dirty="0"/>
          </a:p>
        </p:txBody>
      </p:sp>
      <p:sp>
        <p:nvSpPr>
          <p:cNvPr id="12" name="Footer Placeholder 3"/>
          <p:cNvSpPr txBox="1">
            <a:spLocks/>
          </p:cNvSpPr>
          <p:nvPr userDrawn="1"/>
        </p:nvSpPr>
        <p:spPr>
          <a:xfrm>
            <a:off x="440702" y="6518446"/>
            <a:ext cx="1638164" cy="18467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Microsoft Confidential</a:t>
            </a:r>
            <a:endParaRPr lang="en-US" dirty="0"/>
          </a:p>
        </p:txBody>
      </p:sp>
    </p:spTree>
    <p:extLst>
      <p:ext uri="{BB962C8B-B14F-4D97-AF65-F5344CB8AC3E}">
        <p14:creationId xmlns:p14="http://schemas.microsoft.com/office/powerpoint/2010/main" val="13694586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Section Header">
    <p:spTree>
      <p:nvGrpSpPr>
        <p:cNvPr id="1" name=""/>
        <p:cNvGrpSpPr/>
        <p:nvPr/>
      </p:nvGrpSpPr>
      <p:grpSpPr>
        <a:xfrm>
          <a:off x="0" y="0"/>
          <a:ext cx="0" cy="0"/>
          <a:chOff x="0" y="0"/>
          <a:chExt cx="0" cy="0"/>
        </a:xfrm>
      </p:grpSpPr>
      <p:sp>
        <p:nvSpPr>
          <p:cNvPr id="6" name="Freeform 6"/>
          <p:cNvSpPr/>
          <p:nvPr/>
        </p:nvSpPr>
        <p:spPr bwMode="auto">
          <a:xfrm>
            <a:off x="0" y="3847724"/>
            <a:ext cx="12192000" cy="201168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9600" y="4356504"/>
            <a:ext cx="10972800" cy="710964"/>
          </a:xfrm>
        </p:spPr>
        <p:txBody>
          <a:bodyPr>
            <a:normAutofit/>
          </a:bodyPr>
          <a:lstStyle>
            <a:lvl1pPr>
              <a:defRPr sz="3300">
                <a:solidFill>
                  <a:schemeClr val="bg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135467" y="6518445"/>
            <a:ext cx="305235" cy="184672"/>
          </a:xfrm>
        </p:spPr>
        <p:txBody>
          <a:bodyPr/>
          <a:lstStyle/>
          <a:p>
            <a:fld id="{D57F1E4F-1CFF-5643-939E-217C01CDF565}" type="slidenum">
              <a:rPr lang="en-US" dirty="0"/>
              <a:pPr/>
              <a:t>‹#›</a:t>
            </a:fld>
            <a:endParaRPr lang="en-US" dirty="0"/>
          </a:p>
        </p:txBody>
      </p:sp>
      <p:sp>
        <p:nvSpPr>
          <p:cNvPr id="7" name="Date Placeholder 3"/>
          <p:cNvSpPr>
            <a:spLocks noGrp="1"/>
          </p:cNvSpPr>
          <p:nvPr>
            <p:ph type="dt" sz="half" idx="10"/>
          </p:nvPr>
        </p:nvSpPr>
        <p:spPr>
          <a:xfrm>
            <a:off x="2078866" y="6518447"/>
            <a:ext cx="1465007" cy="184669"/>
          </a:xfrm>
        </p:spPr>
        <p:txBody>
          <a:bodyPr/>
          <a:lstStyle/>
          <a:p>
            <a:fld id="{DB2B82B8-5815-47F6-A0D1-ACD6A559A895}" type="datetime1">
              <a:rPr lang="en-US" smtClean="0"/>
              <a:t>5/30/2014</a:t>
            </a:fld>
            <a:endParaRPr lang="en-US" dirty="0"/>
          </a:p>
        </p:txBody>
      </p:sp>
      <p:sp>
        <p:nvSpPr>
          <p:cNvPr id="8" name="Footer Placeholder 3"/>
          <p:cNvSpPr>
            <a:spLocks noGrp="1"/>
          </p:cNvSpPr>
          <p:nvPr>
            <p:ph type="ftr" sz="quarter" idx="11"/>
          </p:nvPr>
        </p:nvSpPr>
        <p:spPr>
          <a:xfrm>
            <a:off x="440702" y="6518446"/>
            <a:ext cx="1638164" cy="184671"/>
          </a:xfrm>
        </p:spPr>
        <p:txBody>
          <a:bodyPr/>
          <a:lstStyle/>
          <a:p>
            <a:r>
              <a:rPr lang="en-US" dirty="0" smtClean="0"/>
              <a:t>Microsoft Confidential</a:t>
            </a:r>
            <a:endParaRPr lang="en-US" dirty="0"/>
          </a:p>
        </p:txBody>
      </p:sp>
    </p:spTree>
    <p:extLst>
      <p:ext uri="{BB962C8B-B14F-4D97-AF65-F5344CB8AC3E}">
        <p14:creationId xmlns:p14="http://schemas.microsoft.com/office/powerpoint/2010/main" val="26051833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hoto Right">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609599" y="2357120"/>
            <a:ext cx="2989581" cy="480731"/>
          </a:xfrm>
        </p:spPr>
        <p:txBody>
          <a:bodyPr/>
          <a:lstStyle>
            <a:lvl1pPr>
              <a:defRPr>
                <a:solidFill>
                  <a:schemeClr val="tx1"/>
                </a:solidFill>
              </a:defRPr>
            </a:lvl1pPr>
          </a:lstStyle>
          <a:p>
            <a:r>
              <a:rPr lang="en-US" dirty="0" smtClean="0"/>
              <a:t>Click to edit title</a:t>
            </a:r>
            <a:endParaRPr lang="en-US" dirty="0"/>
          </a:p>
        </p:txBody>
      </p:sp>
      <p:sp>
        <p:nvSpPr>
          <p:cNvPr id="27" name="Picture Placeholder 9"/>
          <p:cNvSpPr>
            <a:spLocks noGrp="1"/>
          </p:cNvSpPr>
          <p:nvPr>
            <p:ph type="pic" sz="quarter" idx="18" hasCustomPrompt="1"/>
          </p:nvPr>
        </p:nvSpPr>
        <p:spPr>
          <a:xfrm>
            <a:off x="6997701" y="0"/>
            <a:ext cx="5194300" cy="6858000"/>
          </a:xfrm>
          <a:solidFill>
            <a:schemeClr val="accent3"/>
          </a:solidFill>
        </p:spPr>
        <p:txBody>
          <a:bodyPr anchor="ctr" anchorCtr="0">
            <a:normAutofit/>
          </a:bodyPr>
          <a:lstStyle>
            <a:lvl1pPr marL="0" indent="0" algn="ctr">
              <a:lnSpc>
                <a:spcPct val="100000"/>
              </a:lnSpc>
              <a:buNone/>
              <a:defRPr sz="1867" baseline="0"/>
            </a:lvl1pPr>
          </a:lstStyle>
          <a:p>
            <a:r>
              <a:rPr lang="en-US" dirty="0" smtClean="0"/>
              <a:t>Click to place </a:t>
            </a:r>
            <a:br>
              <a:rPr lang="en-US" dirty="0" smtClean="0"/>
            </a:br>
            <a:r>
              <a:rPr lang="en-US" dirty="0" smtClean="0"/>
              <a:t>personal photo</a:t>
            </a:r>
            <a:endParaRPr lang="en-US" dirty="0"/>
          </a:p>
        </p:txBody>
      </p:sp>
      <p:sp>
        <p:nvSpPr>
          <p:cNvPr id="2" name="Date Placeholder 1"/>
          <p:cNvSpPr>
            <a:spLocks noGrp="1"/>
          </p:cNvSpPr>
          <p:nvPr>
            <p:ph type="dt" sz="half" idx="19"/>
          </p:nvPr>
        </p:nvSpPr>
        <p:spPr/>
        <p:txBody>
          <a:bodyPr/>
          <a:lstStyle/>
          <a:p>
            <a:fld id="{46F00EA1-B649-43CC-BAC3-18D32A21DF25}" type="datetime1">
              <a:rPr lang="en-US" smtClean="0"/>
              <a:t>5/30/2014</a:t>
            </a:fld>
            <a:endParaRPr lang="en-US" dirty="0"/>
          </a:p>
        </p:txBody>
      </p:sp>
      <p:sp>
        <p:nvSpPr>
          <p:cNvPr id="4" name="Footer Placeholder 3"/>
          <p:cNvSpPr>
            <a:spLocks noGrp="1"/>
          </p:cNvSpPr>
          <p:nvPr>
            <p:ph type="ftr" sz="quarter" idx="20"/>
          </p:nvPr>
        </p:nvSpPr>
        <p:spPr/>
        <p:txBody>
          <a:bodyPr/>
          <a:lstStyle/>
          <a:p>
            <a:r>
              <a:rPr lang="en-US" smtClean="0"/>
              <a:t>Microsoft Confidential</a:t>
            </a:r>
            <a:endParaRPr lang="en-US" dirty="0"/>
          </a:p>
        </p:txBody>
      </p:sp>
      <p:sp>
        <p:nvSpPr>
          <p:cNvPr id="5" name="Slide Number Placeholder 4"/>
          <p:cNvSpPr>
            <a:spLocks noGrp="1"/>
          </p:cNvSpPr>
          <p:nvPr>
            <p:ph type="sldNum" sz="quarter" idx="21"/>
          </p:nvPr>
        </p:nvSpPr>
        <p:spPr/>
        <p:txBody>
          <a:bodyPr/>
          <a:lstStyle/>
          <a:p>
            <a:fld id="{B6F15528-21DE-4FAA-801E-634DDDAF4B2B}" type="slidenum">
              <a:rPr lang="en-US" smtClean="0"/>
              <a:pPr/>
              <a:t>‹#›</a:t>
            </a:fld>
            <a:endParaRPr lang="en-US" dirty="0"/>
          </a:p>
        </p:txBody>
      </p:sp>
      <p:sp>
        <p:nvSpPr>
          <p:cNvPr id="49" name="Text Placeholder 8"/>
          <p:cNvSpPr>
            <a:spLocks noGrp="1"/>
          </p:cNvSpPr>
          <p:nvPr>
            <p:ph type="body" sz="quarter" idx="22" hasCustomPrompt="1"/>
          </p:nvPr>
        </p:nvSpPr>
        <p:spPr>
          <a:xfrm>
            <a:off x="609599" y="533497"/>
            <a:ext cx="2982384" cy="313932"/>
          </a:xfrm>
        </p:spPr>
        <p:txBody>
          <a:bodyPr wrap="square">
            <a:spAutoFit/>
          </a:bodyPr>
          <a:lstStyle>
            <a:lvl1pPr marL="0" indent="0">
              <a:buNone/>
              <a:defRPr sz="1600" baseline="0">
                <a:solidFill>
                  <a:schemeClr val="tx1"/>
                </a:solidFill>
              </a:defRPr>
            </a:lvl1pPr>
            <a:lvl2pPr marL="232828" indent="0">
              <a:buNone/>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smtClean="0"/>
              <a:t>Click to edit section #</a:t>
            </a:r>
          </a:p>
        </p:txBody>
      </p:sp>
      <p:grpSp>
        <p:nvGrpSpPr>
          <p:cNvPr id="24" name="Group 23"/>
          <p:cNvGrpSpPr/>
          <p:nvPr userDrawn="1"/>
        </p:nvGrpSpPr>
        <p:grpSpPr>
          <a:xfrm>
            <a:off x="10426701" y="6364631"/>
            <a:ext cx="1155700" cy="164607"/>
            <a:chOff x="-7105650" y="-1617663"/>
            <a:chExt cx="19148426" cy="2727326"/>
          </a:xfrm>
          <a:solidFill>
            <a:schemeClr val="tx1"/>
          </a:solidFill>
        </p:grpSpPr>
        <p:sp>
          <p:nvSpPr>
            <p:cNvPr id="25"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8"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9"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0"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1"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0"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1"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2"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3"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4"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5"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6"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7"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8"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9"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749120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B9A747-6647-4793-8895-DDE18A320378}"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8C20F-2245-45F2-BCCA-54EA933BB57D}" type="slidenum">
              <a:rPr lang="en-US" smtClean="0"/>
              <a:t>‹#›</a:t>
            </a:fld>
            <a:endParaRPr lang="en-US"/>
          </a:p>
        </p:txBody>
      </p:sp>
    </p:spTree>
    <p:extLst>
      <p:ext uri="{BB962C8B-B14F-4D97-AF65-F5344CB8AC3E}">
        <p14:creationId xmlns:p14="http://schemas.microsoft.com/office/powerpoint/2010/main" val="27855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9A747-6647-4793-8895-DDE18A320378}"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8C20F-2245-45F2-BCCA-54EA933BB57D}" type="slidenum">
              <a:rPr lang="en-US" smtClean="0"/>
              <a:t>‹#›</a:t>
            </a:fld>
            <a:endParaRPr lang="en-US"/>
          </a:p>
        </p:txBody>
      </p:sp>
    </p:spTree>
    <p:extLst>
      <p:ext uri="{BB962C8B-B14F-4D97-AF65-F5344CB8AC3E}">
        <p14:creationId xmlns:p14="http://schemas.microsoft.com/office/powerpoint/2010/main" val="24822445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9A747-6647-4793-8895-DDE18A320378}"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8C20F-2245-45F2-BCCA-54EA933BB57D}" type="slidenum">
              <a:rPr lang="en-US" smtClean="0"/>
              <a:t>‹#›</a:t>
            </a:fld>
            <a:endParaRPr lang="en-US"/>
          </a:p>
        </p:txBody>
      </p:sp>
    </p:spTree>
    <p:extLst>
      <p:ext uri="{BB962C8B-B14F-4D97-AF65-F5344CB8AC3E}">
        <p14:creationId xmlns:p14="http://schemas.microsoft.com/office/powerpoint/2010/main" val="158435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B9A747-6647-4793-8895-DDE18A320378}"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8C20F-2245-45F2-BCCA-54EA933BB57D}" type="slidenum">
              <a:rPr lang="en-US" smtClean="0"/>
              <a:t>‹#›</a:t>
            </a:fld>
            <a:endParaRPr lang="en-US"/>
          </a:p>
        </p:txBody>
      </p:sp>
    </p:spTree>
    <p:extLst>
      <p:ext uri="{BB962C8B-B14F-4D97-AF65-F5344CB8AC3E}">
        <p14:creationId xmlns:p14="http://schemas.microsoft.com/office/powerpoint/2010/main" val="39532806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9A747-6647-4793-8895-DDE18A320378}" type="datetimeFigureOut">
              <a:rPr lang="en-US" smtClean="0"/>
              <a:t>5/29/2014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8C20F-2245-45F2-BCCA-54EA933BB57D}" type="slidenum">
              <a:rPr lang="en-US" smtClean="0"/>
              <a:t>‹#›</a:t>
            </a:fld>
            <a:endParaRPr lang="en-US"/>
          </a:p>
        </p:txBody>
      </p:sp>
    </p:spTree>
    <p:extLst>
      <p:ext uri="{BB962C8B-B14F-4D97-AF65-F5344CB8AC3E}">
        <p14:creationId xmlns:p14="http://schemas.microsoft.com/office/powerpoint/2010/main" val="28663320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4" r:id="rId3"/>
    <p:sldLayoutId id="2147483662" r:id="rId4"/>
    <p:sldLayoutId id="2147483663"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ma"/><Relationship Id="rId7" Type="http://schemas.openxmlformats.org/officeDocument/2006/relationships/image" Target="../media/image2.png"/><Relationship Id="rId2" Type="http://schemas.openxmlformats.org/officeDocument/2006/relationships/customXml" Target="../../customXml/item1.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audio" Target="../media/media1.wma"/></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1.wma"/><Relationship Id="rId7" Type="http://schemas.openxmlformats.org/officeDocument/2006/relationships/image" Target="../media/image14.png"/><Relationship Id="rId2" Type="http://schemas.microsoft.com/office/2007/relationships/media" Target="../media/media11.wma"/><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hyperlink" Target="mailto:WPSignOb@Microsoft.com" TargetMode="Externa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7" Type="http://schemas.openxmlformats.org/officeDocument/2006/relationships/image" Target="../media/image2.png"/><Relationship Id="rId2" Type="http://schemas.microsoft.com/office/2007/relationships/media" Target="../media/media14.wma"/><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hyperlink" Target="https://dev.windowsphone.com/en-US/OEM/docs/Welcome/Windows_Phone_8.1" TargetMode="Externa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hyperlink" Target="https://dev.windowsphone.com/en-us/OEM/docs/Update/Ingestion_Client_for_Windows_Phon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6.wma"/><Relationship Id="rId7" Type="http://schemas.openxmlformats.org/officeDocument/2006/relationships/image" Target="../media/image19.png"/><Relationship Id="rId2" Type="http://schemas.openxmlformats.org/officeDocument/2006/relationships/customXml" Target="../../customXml/item6.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slideLayout" Target="../slideLayouts/slideLayout3.xml"/><Relationship Id="rId4" Type="http://schemas.openxmlformats.org/officeDocument/2006/relationships/audio" Target="../media/media16.wma"/></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2.png"/><Relationship Id="rId4" Type="http://schemas.openxmlformats.org/officeDocument/2006/relationships/hyperlink" Target="http://dev.windowsphone.com/en-US/OEM/docs/Welcome/Windows_Phone_8.1"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hyperlink" Target="http://dev.windowsphone.com/oe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4.wma"/><Relationship Id="rId7" Type="http://schemas.openxmlformats.org/officeDocument/2006/relationships/image" Target="../media/image4.png"/><Relationship Id="rId2" Type="http://schemas.openxmlformats.org/officeDocument/2006/relationships/customXml" Target="../../customXml/item2.xml"/><Relationship Id="rId1" Type="http://schemas.openxmlformats.org/officeDocument/2006/relationships/tags" Target="../tags/tag2.xml"/><Relationship Id="rId6" Type="http://schemas.openxmlformats.org/officeDocument/2006/relationships/hyperlink" Target="https://dev.windowsphone.com/en-us/OEM/docs/Update/Ingestion_Client_for_Windows_Phone" TargetMode="External"/><Relationship Id="rId5" Type="http://schemas.openxmlformats.org/officeDocument/2006/relationships/slideLayout" Target="../slideLayouts/slideLayout3.xml"/><Relationship Id="rId4" Type="http://schemas.openxmlformats.org/officeDocument/2006/relationships/audio" Target="../media/media4.wma"/></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4.xml"/><Relationship Id="rId7" Type="http://schemas.openxmlformats.org/officeDocument/2006/relationships/slideLayout" Target="../slideLayouts/slideLayout3.xml"/><Relationship Id="rId2" Type="http://schemas.openxmlformats.org/officeDocument/2006/relationships/customXml" Target="../../customXml/item3.xml"/><Relationship Id="rId1" Type="http://schemas.openxmlformats.org/officeDocument/2006/relationships/tags" Target="../tags/tag3.xml"/><Relationship Id="rId6" Type="http://schemas.openxmlformats.org/officeDocument/2006/relationships/audio" Target="../media/media5.wma"/><Relationship Id="rId5" Type="http://schemas.microsoft.com/office/2007/relationships/media" Target="../media/media5.wma"/><Relationship Id="rId10" Type="http://schemas.openxmlformats.org/officeDocument/2006/relationships/image" Target="../media/image2.png"/><Relationship Id="rId4" Type="http://schemas.openxmlformats.org/officeDocument/2006/relationships/customXml" Target="../../customXml/item5.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9.wma"/><Relationship Id="rId7" Type="http://schemas.openxmlformats.org/officeDocument/2006/relationships/image" Target="../media/image11.png"/><Relationship Id="rId2" Type="http://schemas.microsoft.com/office/2007/relationships/media" Target="../media/media9.wma"/><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hyperlink" Target="http://msdn.microsoft.com/" TargetMode="External"/><Relationship Id="rId4" Type="http://schemas.openxmlformats.org/officeDocument/2006/relationships/slideLayout" Target="../slideLayouts/slideLayout3.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stretch>
            <a:fillRect/>
          </a:stretch>
        </p:blipFill>
        <p:spPr>
          <a:xfrm>
            <a:off x="2162175" y="3528135"/>
            <a:ext cx="7867650" cy="1409700"/>
          </a:xfrm>
          <a:prstGeom prst="rect">
            <a:avLst/>
          </a:prstGeom>
        </p:spPr>
      </p:pic>
      <p:sp>
        <p:nvSpPr>
          <p:cNvPr id="2" name="Title 1"/>
          <p:cNvSpPr>
            <a:spLocks noGrp="1"/>
          </p:cNvSpPr>
          <p:nvPr>
            <p:ph type="title"/>
          </p:nvPr>
        </p:nvSpPr>
        <p:spPr/>
        <p:txBody>
          <a:bodyPr/>
          <a:lstStyle/>
          <a:p>
            <a:r>
              <a:rPr lang="en-US" dirty="0" smtClean="0"/>
              <a:t>How to use this deck</a:t>
            </a:r>
            <a:endParaRPr lang="en-US" dirty="0"/>
          </a:p>
        </p:txBody>
      </p:sp>
      <p:sp>
        <p:nvSpPr>
          <p:cNvPr id="4" name="Content Placeholder 3"/>
          <p:cNvSpPr>
            <a:spLocks noGrp="1"/>
          </p:cNvSpPr>
          <p:nvPr>
            <p:ph idx="1"/>
          </p:nvPr>
        </p:nvSpPr>
        <p:spPr>
          <a:xfrm>
            <a:off x="838200" y="1825624"/>
            <a:ext cx="10515600" cy="4586061"/>
          </a:xfrm>
        </p:spPr>
        <p:txBody>
          <a:bodyPr>
            <a:normAutofit fontScale="92500" lnSpcReduction="20000"/>
          </a:bodyPr>
          <a:lstStyle/>
          <a:p>
            <a:pPr marL="0" indent="0">
              <a:buNone/>
            </a:pPr>
            <a:r>
              <a:rPr lang="en-US" dirty="0" smtClean="0"/>
              <a:t>This deck includes recorded audio (in English). You may play the deck and view it as a video by </a:t>
            </a:r>
          </a:p>
          <a:p>
            <a:pPr marL="0" indent="0">
              <a:buNone/>
            </a:pPr>
            <a:r>
              <a:rPr lang="en-US" dirty="0"/>
              <a:t>	</a:t>
            </a:r>
            <a:r>
              <a:rPr lang="en-US" dirty="0" smtClean="0"/>
              <a:t>Making sure Play Narrations is Checked</a:t>
            </a:r>
          </a:p>
          <a:p>
            <a:pPr marL="0" indent="0">
              <a:buNone/>
            </a:pPr>
            <a:r>
              <a:rPr lang="en-US" dirty="0"/>
              <a:t>	</a:t>
            </a:r>
            <a:r>
              <a:rPr lang="en-US" dirty="0" smtClean="0"/>
              <a:t>pressing F5 or Playing the Slideshow.</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Note: If you only want to view the slideshow, without the narrations, uncheck “Play Narrations”</a:t>
            </a:r>
            <a:endParaRPr lang="en-US" dirty="0"/>
          </a:p>
        </p:txBody>
      </p:sp>
      <p:sp>
        <p:nvSpPr>
          <p:cNvPr id="6" name="MouseClick"/>
          <p:cNvSpPr/>
          <p:nvPr>
            <p:custDataLst>
              <p:custData r:id="rId2"/>
            </p:custDataLst>
          </p:nvPr>
        </p:nvSpPr>
        <p:spPr>
          <a:xfrm rot="20359169">
            <a:off x="2520263" y="4229374"/>
            <a:ext cx="151053" cy="247694"/>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solidFill>
            <a:srgbClr val="FFFFFF"/>
          </a:solidFill>
          <a:ln w="3175">
            <a:solidFill>
              <a:srgbClr val="000000">
                <a:lumMod val="85000"/>
                <a:lumOff val="15000"/>
              </a:srgbClr>
            </a:solidFill>
          </a:ln>
          <a:effectLst>
            <a:glow rad="139700">
              <a:srgbClr val="F79646">
                <a:satMod val="175000"/>
                <a:alpha val="40000"/>
              </a:srgbClr>
            </a:glow>
            <a:outerShdw blurRad="25400" dist="25400" dir="2040000" algn="tl" rotWithShape="0">
              <a:prstClr val="black">
                <a:alpha val="20000"/>
              </a:prstClr>
            </a:outerShdw>
          </a:effectLst>
        </p:spPr>
        <p:style>
          <a:lnRef idx="2">
            <a:srgbClr val="4F81BD">
              <a:shade val="50000"/>
            </a:srgbClr>
          </a:lnRef>
          <a:fillRef idx="1">
            <a:srgbClr val="4F81BD"/>
          </a:fillRef>
          <a:effectRef idx="0">
            <a:srgbClr val="4F81BD"/>
          </a:effectRef>
          <a:fontRef idx="minor">
            <a:srgbClr val="000000"/>
          </a:fontRef>
        </p:style>
        <p:txBody>
          <a:bodyPr lIns="97531" tIns="48766" rIns="97531" bIns="48766" rtlCol="0" anchor="ctr"/>
          <a:lst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ctr"/>
            <a:endParaRPr lang="en-US" dirty="0"/>
          </a:p>
        </p:txBody>
      </p:sp>
      <p:pic>
        <p:nvPicPr>
          <p:cNvPr id="9" name="Audio 8">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702511585"/>
      </p:ext>
    </p:extLst>
  </p:cSld>
  <p:clrMapOvr>
    <a:masterClrMapping/>
  </p:clrMapOvr>
  <mc:AlternateContent xmlns:mc="http://schemas.openxmlformats.org/markup-compatibility/2006">
    <mc:Choice xmlns:p14="http://schemas.microsoft.com/office/powerpoint/2010/main" Requires="p14">
      <p:transition spd="slow" p14:dur="2000" advTm="9094"/>
    </mc:Choice>
    <mc:Fallback>
      <p:transition spd="slow" advTm="9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9"/>
                </p:tgtEl>
              </p:cMediaNode>
            </p:audio>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a:t>
            </a:r>
            <a:r>
              <a:rPr lang="en-US" baseline="0" dirty="0" smtClean="0"/>
              <a:t> Certificates Secure</a:t>
            </a:r>
            <a:endParaRPr lang="en-US" dirty="0"/>
          </a:p>
        </p:txBody>
      </p:sp>
      <p:sp>
        <p:nvSpPr>
          <p:cNvPr id="4" name="Content Placeholder 3"/>
          <p:cNvSpPr>
            <a:spLocks noGrp="1"/>
          </p:cNvSpPr>
          <p:nvPr>
            <p:ph idx="1"/>
          </p:nvPr>
        </p:nvSpPr>
        <p:spPr/>
        <p:txBody>
          <a:bodyPr>
            <a:normAutofit fontScale="92500"/>
          </a:bodyPr>
          <a:lstStyle/>
          <a:p>
            <a:r>
              <a:rPr lang="en-US" dirty="0" smtClean="0"/>
              <a:t>This is </a:t>
            </a:r>
            <a:r>
              <a:rPr lang="en-US" dirty="0" smtClean="0">
                <a:solidFill>
                  <a:srgbClr val="FF0000"/>
                </a:solidFill>
              </a:rPr>
              <a:t>important:</a:t>
            </a:r>
            <a:r>
              <a:rPr lang="en-US" dirty="0" smtClean="0"/>
              <a:t> Keeping the private key of your certificate secure is your responsibility.  Regardless of any advice provided in our documentation or this walkthrough.</a:t>
            </a:r>
          </a:p>
          <a:p>
            <a:r>
              <a:rPr lang="en-US" dirty="0" smtClean="0"/>
              <a:t>Read the Certificate Provisioning Request Form for more info and examples of how to keep it secure.</a:t>
            </a:r>
          </a:p>
          <a:p>
            <a:r>
              <a:rPr lang="en-US" dirty="0" smtClean="0"/>
              <a:t>Treat it as one of your company secrets</a:t>
            </a:r>
          </a:p>
          <a:p>
            <a:r>
              <a:rPr lang="en-US" dirty="0" smtClean="0"/>
              <a:t>Only allow access by those people and systems that need it.</a:t>
            </a:r>
          </a:p>
          <a:p>
            <a:r>
              <a:rPr lang="en-US" dirty="0" smtClean="0"/>
              <a:t>Keeping it in a cert store, rather than in a file somewhere, is usually more secure.</a:t>
            </a:r>
          </a:p>
          <a:p>
            <a:r>
              <a:rPr lang="en-US" dirty="0" smtClean="0"/>
              <a:t>If you suspect a certificate is compromised, please work with Microsoft to disable the compromised cert and onboard a new one immediately.</a:t>
            </a: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375195621"/>
      </p:ext>
    </p:extLst>
  </p:cSld>
  <p:clrMapOvr>
    <a:masterClrMapping/>
  </p:clrMapOvr>
  <mc:AlternateContent xmlns:mc="http://schemas.openxmlformats.org/markup-compatibility/2006">
    <mc:Choice xmlns:p14="http://schemas.microsoft.com/office/powerpoint/2010/main" Requires="p14">
      <p:transition spd="slow" p14:dur="2000" advTm="46361"/>
    </mc:Choice>
    <mc:Fallback>
      <p:transition spd="slow" advTm="463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77500" lnSpcReduction="20000"/>
          </a:bodyPr>
          <a:lstStyle/>
          <a:p>
            <a:r>
              <a:rPr lang="en-US" dirty="0" smtClean="0"/>
              <a:t>To send your Onboarding Request Packet to Microsoft, please follow these steps:</a:t>
            </a:r>
          </a:p>
          <a:p>
            <a:pPr lvl="1"/>
            <a:r>
              <a:rPr lang="en-US" dirty="0"/>
              <a:t>Rename the .</a:t>
            </a:r>
            <a:r>
              <a:rPr lang="en-US" dirty="0" err="1"/>
              <a:t>cer</a:t>
            </a:r>
            <a:r>
              <a:rPr lang="en-US" dirty="0"/>
              <a:t> file as a .txt file</a:t>
            </a:r>
            <a:r>
              <a:rPr lang="en-US" dirty="0" smtClean="0"/>
              <a:t>.  This is important to get through corporate e-mail servers, and sometimes takes more than one try.</a:t>
            </a:r>
            <a:endParaRPr lang="en-US" dirty="0"/>
          </a:p>
          <a:p>
            <a:pPr lvl="1"/>
            <a:r>
              <a:rPr lang="en-US" dirty="0"/>
              <a:t>Place the completed form and .txt file in a .zip file</a:t>
            </a:r>
          </a:p>
          <a:p>
            <a:pPr lvl="1"/>
            <a:r>
              <a:rPr lang="en-US" dirty="0"/>
              <a:t>Attach this zip file to your onboarding request e-mail</a:t>
            </a:r>
            <a:r>
              <a:rPr lang="en-US" dirty="0" smtClean="0"/>
              <a:t>.</a:t>
            </a:r>
          </a:p>
          <a:p>
            <a:pPr lvl="1"/>
            <a:r>
              <a:rPr lang="en-US" dirty="0" smtClean="0"/>
              <a:t>Put “Onboarding Request for-” in the e-mail subject, and add your company name.</a:t>
            </a:r>
          </a:p>
          <a:p>
            <a:pPr lvl="1"/>
            <a:r>
              <a:rPr lang="en-US" dirty="0" smtClean="0"/>
              <a:t>Also attach the Onboarding Request Form</a:t>
            </a:r>
          </a:p>
          <a:p>
            <a:pPr lvl="1"/>
            <a:r>
              <a:rPr lang="en-US" dirty="0" smtClean="0"/>
              <a:t>Send this mail to </a:t>
            </a:r>
            <a:r>
              <a:rPr lang="en-US" dirty="0" smtClean="0">
                <a:hlinkClick r:id="rId5"/>
              </a:rPr>
              <a:t>WPSignOb@Microsoft.com</a:t>
            </a:r>
            <a:r>
              <a:rPr lang="en-US" dirty="0" smtClean="0"/>
              <a:t> </a:t>
            </a:r>
            <a:endParaRPr lang="en-US" dirty="0"/>
          </a:p>
          <a:p>
            <a:endParaRPr lang="en-US" dirty="0"/>
          </a:p>
        </p:txBody>
      </p:sp>
      <p:sp>
        <p:nvSpPr>
          <p:cNvPr id="5" name="Content Placeholder 4"/>
          <p:cNvSpPr>
            <a:spLocks noGrp="1"/>
          </p:cNvSpPr>
          <p:nvPr>
            <p:ph sz="half" idx="2"/>
          </p:nvPr>
        </p:nvSpPr>
        <p:spPr/>
        <p:txBody>
          <a:bodyPr/>
          <a:lstStyle/>
          <a:p>
            <a:pPr marL="0" indent="0">
              <a:buNone/>
            </a:pPr>
            <a:r>
              <a:rPr lang="en-US" dirty="0" smtClean="0"/>
              <a:t>Rename myCert.cer myCert.txt</a:t>
            </a:r>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Sending the Onboarding </a:t>
            </a:r>
            <a:r>
              <a:rPr lang="en-US" smtClean="0"/>
              <a:t>Request Packet </a:t>
            </a:r>
            <a:r>
              <a:rPr lang="en-US" dirty="0" smtClean="0"/>
              <a:t>to Microsoft</a:t>
            </a:r>
            <a:endParaRPr lang="en-US" dirty="0"/>
          </a:p>
        </p:txBody>
      </p:sp>
      <p:pic>
        <p:nvPicPr>
          <p:cNvPr id="7" name="Picture 6"/>
          <p:cNvPicPr>
            <a:picLocks noChangeAspect="1"/>
          </p:cNvPicPr>
          <p:nvPr/>
        </p:nvPicPr>
        <p:blipFill>
          <a:blip r:embed="rId6"/>
          <a:stretch>
            <a:fillRect/>
          </a:stretch>
        </p:blipFill>
        <p:spPr>
          <a:xfrm>
            <a:off x="6521903" y="2450078"/>
            <a:ext cx="3950154" cy="3936485"/>
          </a:xfrm>
          <a:prstGeom prst="rect">
            <a:avLst/>
          </a:prstGeom>
        </p:spPr>
      </p:pic>
      <p:pic>
        <p:nvPicPr>
          <p:cNvPr id="9" name="Picture 8"/>
          <p:cNvPicPr>
            <a:picLocks noChangeAspect="1"/>
          </p:cNvPicPr>
          <p:nvPr/>
        </p:nvPicPr>
        <p:blipFill>
          <a:blip r:embed="rId7"/>
          <a:stretch>
            <a:fillRect/>
          </a:stretch>
        </p:blipFill>
        <p:spPr>
          <a:xfrm>
            <a:off x="7358743" y="2945589"/>
            <a:ext cx="4739368" cy="3912411"/>
          </a:xfrm>
          <a:prstGeom prst="rect">
            <a:avLst/>
          </a:prstGeom>
        </p:spPr>
      </p:pic>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481337208"/>
      </p:ext>
    </p:extLst>
  </p:cSld>
  <p:clrMapOvr>
    <a:masterClrMapping/>
  </p:clrMapOvr>
  <mc:AlternateContent xmlns:mc="http://schemas.openxmlformats.org/markup-compatibility/2006">
    <mc:Choice xmlns:p14="http://schemas.microsoft.com/office/powerpoint/2010/main" Requires="p14">
      <p:transition spd="slow" p14:dur="2000" advTm="42017"/>
    </mc:Choice>
    <mc:Fallback>
      <p:transition spd="slow" advTm="42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6" name="Content Placeholder 5"/>
          <p:cNvSpPr>
            <a:spLocks noGrp="1"/>
          </p:cNvSpPr>
          <p:nvPr>
            <p:ph idx="1"/>
          </p:nvPr>
        </p:nvSpPr>
        <p:spPr/>
        <p:txBody>
          <a:bodyPr/>
          <a:lstStyle/>
          <a:p>
            <a:r>
              <a:rPr lang="en-US" dirty="0" smtClean="0"/>
              <a:t>Microsoft will review your submission and if there are any issues will reply with the set of issues to resolve.</a:t>
            </a:r>
          </a:p>
          <a:p>
            <a:endParaRPr lang="en-US" dirty="0"/>
          </a:p>
          <a:p>
            <a:r>
              <a:rPr lang="en-US" dirty="0" smtClean="0"/>
              <a:t>Once you have a validated submission, Microsoft will respond with an estimated onboarding date.</a:t>
            </a:r>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611805799"/>
      </p:ext>
    </p:extLst>
  </p:cSld>
  <p:clrMapOvr>
    <a:masterClrMapping/>
  </p:clrMapOvr>
  <mc:AlternateContent xmlns:mc="http://schemas.openxmlformats.org/markup-compatibility/2006">
    <mc:Choice xmlns:p14="http://schemas.microsoft.com/office/powerpoint/2010/main" Requires="p14">
      <p:transition spd="slow" p14:dur="2000" advTm="15380"/>
    </mc:Choice>
    <mc:Fallback>
      <p:transition spd="slow" advTm="15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77500" lnSpcReduction="20000"/>
          </a:bodyPr>
          <a:lstStyle/>
          <a:p>
            <a:r>
              <a:rPr lang="en-US" dirty="0" smtClean="0"/>
              <a:t>When onboarding is complete, you will receive a welcome mail with the next steps.  This will include:</a:t>
            </a:r>
          </a:p>
          <a:p>
            <a:pPr lvl="1"/>
            <a:r>
              <a:rPr lang="en-US" dirty="0" smtClean="0"/>
              <a:t>How to download the Ingestion Client</a:t>
            </a:r>
          </a:p>
          <a:p>
            <a:pPr lvl="1"/>
            <a:r>
              <a:rPr lang="en-US" dirty="0" smtClean="0"/>
              <a:t>Any accounts you need to activate.</a:t>
            </a:r>
          </a:p>
          <a:p>
            <a:pPr lvl="1"/>
            <a:r>
              <a:rPr lang="en-US" dirty="0" smtClean="0"/>
              <a:t>How to access additional services.</a:t>
            </a:r>
          </a:p>
          <a:p>
            <a:pPr lvl="1"/>
            <a:r>
              <a:rPr lang="en-US" dirty="0" smtClean="0"/>
              <a:t>Pointers to documentation.</a:t>
            </a:r>
          </a:p>
          <a:p>
            <a:pPr lvl="1"/>
            <a:r>
              <a:rPr lang="en-US" dirty="0" smtClean="0"/>
              <a:t>How to request support</a:t>
            </a:r>
          </a:p>
          <a:p>
            <a:pPr lvl="1"/>
            <a:endParaRPr lang="en-US" dirty="0"/>
          </a:p>
          <a:p>
            <a:r>
              <a:rPr lang="en-US" dirty="0" smtClean="0"/>
              <a:t>Read and share this information with your team, and follow the instructions.</a:t>
            </a:r>
          </a:p>
          <a:p>
            <a:endParaRPr lang="en-US" dirty="0"/>
          </a:p>
          <a:p>
            <a:r>
              <a:rPr lang="en-US" dirty="0" smtClean="0"/>
              <a:t>Then, start working on signing your retail images and testing updates!</a:t>
            </a:r>
            <a:endParaRPr lang="en-US" dirty="0"/>
          </a:p>
        </p:txBody>
      </p:sp>
      <p:sp>
        <p:nvSpPr>
          <p:cNvPr id="5" name="Content Placeholder 4"/>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smtClean="0"/>
              <a:t>Welcome Mail</a:t>
            </a:r>
            <a:endParaRPr lang="en-US" dirty="0"/>
          </a:p>
        </p:txBody>
      </p:sp>
      <p:pic>
        <p:nvPicPr>
          <p:cNvPr id="6" name="Picture 5"/>
          <p:cNvPicPr>
            <a:picLocks noChangeAspect="1"/>
          </p:cNvPicPr>
          <p:nvPr/>
        </p:nvPicPr>
        <p:blipFill>
          <a:blip r:embed="rId4"/>
          <a:stretch>
            <a:fillRect/>
          </a:stretch>
        </p:blipFill>
        <p:spPr>
          <a:xfrm>
            <a:off x="7322003" y="1813152"/>
            <a:ext cx="2647588" cy="4363811"/>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12193897"/>
      </p:ext>
    </p:extLst>
  </p:cSld>
  <p:clrMapOvr>
    <a:masterClrMapping/>
  </p:clrMapOvr>
  <mc:AlternateContent xmlns:mc="http://schemas.openxmlformats.org/markup-compatibility/2006">
    <mc:Choice xmlns:p14="http://schemas.microsoft.com/office/powerpoint/2010/main" Requires="p14">
      <p:transition spd="slow" p14:dur="2000" advTm="27477"/>
    </mc:Choice>
    <mc:Fallback>
      <p:transition spd="slow" advTm="274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62500" lnSpcReduction="20000"/>
          </a:bodyPr>
          <a:lstStyle/>
          <a:p>
            <a:r>
              <a:rPr lang="en-US" dirty="0" smtClean="0"/>
              <a:t>Documentation is available as .CHM files from Connect, or online on the WP OEM Portal at </a:t>
            </a:r>
          </a:p>
          <a:p>
            <a:pPr marL="0" indent="0">
              <a:buNone/>
            </a:pPr>
            <a:r>
              <a:rPr lang="en-US" dirty="0" smtClean="0">
                <a:hlinkClick r:id="rId5"/>
              </a:rPr>
              <a:t>https://dev.windowsphone.com/en-US/OEM/docs/Welcome/Windows_Phone_8.1</a:t>
            </a:r>
            <a:r>
              <a:rPr lang="en-US" dirty="0" smtClean="0"/>
              <a:t> </a:t>
            </a:r>
          </a:p>
          <a:p>
            <a:pPr marL="0" indent="0">
              <a:buNone/>
            </a:pPr>
            <a:endParaRPr lang="en-US" dirty="0"/>
          </a:p>
          <a:p>
            <a:r>
              <a:rPr lang="en-US" dirty="0"/>
              <a:t>Our documentation for code signing can be found in the Windows Phone Blue Partner Guide under the </a:t>
            </a:r>
            <a:endParaRPr lang="en-US" dirty="0" smtClean="0"/>
          </a:p>
          <a:p>
            <a:pPr marL="0" indent="0">
              <a:buNone/>
            </a:pPr>
            <a:r>
              <a:rPr lang="en-US" b="1" dirty="0"/>
              <a:t>	</a:t>
            </a:r>
            <a:r>
              <a:rPr lang="en-US" b="1" dirty="0" smtClean="0"/>
              <a:t>Creating </a:t>
            </a:r>
            <a:r>
              <a:rPr lang="en-US" b="1" dirty="0"/>
              <a:t>Packages </a:t>
            </a:r>
            <a:r>
              <a:rPr lang="en-US" b="1" dirty="0" smtClean="0"/>
              <a:t>&gt; </a:t>
            </a:r>
            <a:r>
              <a:rPr lang="en-US" b="1" dirty="0"/>
              <a:t>Code Signing</a:t>
            </a:r>
            <a:r>
              <a:rPr lang="en-US" dirty="0"/>
              <a:t> topic </a:t>
            </a:r>
            <a:r>
              <a:rPr lang="en-US" dirty="0" smtClean="0"/>
              <a:t>	</a:t>
            </a:r>
            <a:r>
              <a:rPr lang="en-US" i="1" dirty="0" smtClean="0"/>
              <a:t>and </a:t>
            </a:r>
            <a:r>
              <a:rPr lang="en-US" i="1" dirty="0"/>
              <a:t>also the </a:t>
            </a:r>
            <a:endParaRPr lang="en-US" i="1" dirty="0" smtClean="0"/>
          </a:p>
          <a:p>
            <a:pPr marL="0" indent="0">
              <a:buNone/>
            </a:pPr>
            <a:r>
              <a:rPr lang="en-US" b="1" dirty="0"/>
              <a:t>	</a:t>
            </a:r>
            <a:r>
              <a:rPr lang="en-US" b="1" dirty="0" smtClean="0"/>
              <a:t>Update</a:t>
            </a:r>
            <a:r>
              <a:rPr lang="en-US" dirty="0" smtClean="0"/>
              <a:t> </a:t>
            </a:r>
            <a:r>
              <a:rPr lang="en-US" dirty="0"/>
              <a:t>topic </a:t>
            </a:r>
          </a:p>
          <a:p>
            <a:pPr marL="0" indent="0">
              <a:buNone/>
            </a:pPr>
            <a:r>
              <a:rPr lang="en-US" dirty="0" smtClean="0"/>
              <a:t>	</a:t>
            </a:r>
          </a:p>
          <a:p>
            <a:pPr marL="0" indent="0">
              <a:buNone/>
            </a:pPr>
            <a:r>
              <a:rPr lang="en-US" dirty="0"/>
              <a:t>	</a:t>
            </a:r>
            <a:r>
              <a:rPr lang="en-US" dirty="0" smtClean="0"/>
              <a:t>in </a:t>
            </a:r>
            <a:r>
              <a:rPr lang="en-US" dirty="0"/>
              <a:t>the Table of </a:t>
            </a:r>
            <a:r>
              <a:rPr lang="en-US" dirty="0" smtClean="0"/>
              <a:t>Contents</a:t>
            </a:r>
            <a:r>
              <a:rPr lang="en-US" dirty="0"/>
              <a:t> </a:t>
            </a:r>
            <a:endParaRPr lang="en-US" dirty="0" smtClean="0"/>
          </a:p>
          <a:p>
            <a:pPr marL="0" indent="0">
              <a:buNone/>
            </a:pPr>
            <a:endParaRPr lang="en-US" dirty="0"/>
          </a:p>
          <a:p>
            <a:r>
              <a:rPr lang="en-US" b="1" dirty="0" smtClean="0"/>
              <a:t>Documentation is your FIRST LINE of SUPPORT</a:t>
            </a:r>
            <a:endParaRPr lang="en-US" b="1" dirty="0"/>
          </a:p>
        </p:txBody>
      </p:sp>
      <p:sp>
        <p:nvSpPr>
          <p:cNvPr id="5" name="Content Placeholder 4"/>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smtClean="0"/>
              <a:t>Documentation</a:t>
            </a:r>
            <a:endParaRPr lang="en-US" dirty="0"/>
          </a:p>
        </p:txBody>
      </p:sp>
      <p:pic>
        <p:nvPicPr>
          <p:cNvPr id="6" name="Picture 5"/>
          <p:cNvPicPr>
            <a:picLocks noChangeAspect="1"/>
          </p:cNvPicPr>
          <p:nvPr/>
        </p:nvPicPr>
        <p:blipFill>
          <a:blip r:embed="rId6"/>
          <a:stretch>
            <a:fillRect/>
          </a:stretch>
        </p:blipFill>
        <p:spPr>
          <a:xfrm>
            <a:off x="6172200" y="1825625"/>
            <a:ext cx="5410200" cy="4410177"/>
          </a:xfrm>
          <a:prstGeom prst="rect">
            <a:avLst/>
          </a:prstGeom>
        </p:spPr>
      </p:pic>
      <p:sp>
        <p:nvSpPr>
          <p:cNvPr id="7" name="Oval 6"/>
          <p:cNvSpPr/>
          <p:nvPr/>
        </p:nvSpPr>
        <p:spPr>
          <a:xfrm>
            <a:off x="6270171" y="3799114"/>
            <a:ext cx="870858" cy="293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5824349"/>
            <a:ext cx="870858" cy="293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321453915"/>
      </p:ext>
    </p:extLst>
  </p:cSld>
  <p:clrMapOvr>
    <a:masterClrMapping/>
  </p:clrMapOvr>
  <mc:AlternateContent xmlns:mc="http://schemas.openxmlformats.org/markup-compatibility/2006">
    <mc:Choice xmlns:p14="http://schemas.microsoft.com/office/powerpoint/2010/main" Requires="p14">
      <p:transition spd="slow" p14:dur="2000" advTm="30198"/>
    </mc:Choice>
    <mc:Fallback>
      <p:transition spd="slow" advTm="301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9"/>
                </p:tgtEl>
              </p:cMediaNode>
            </p:audio>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92500" lnSpcReduction="20000"/>
          </a:bodyPr>
          <a:lstStyle/>
          <a:p>
            <a:r>
              <a:rPr lang="en-US" dirty="0" smtClean="0"/>
              <a:t>You will download the Ingestion Client from Connect, and follow the instructions to install the client from the documentation:</a:t>
            </a:r>
          </a:p>
          <a:p>
            <a:pPr marL="0" indent="0">
              <a:buNone/>
            </a:pPr>
            <a:r>
              <a:rPr lang="en-US" dirty="0" smtClean="0">
                <a:hlinkClick r:id="rId4"/>
              </a:rPr>
              <a:t>https://dev.windowsphone.com/en-us/OEM/docs/Update/Ingestion_Client_for_Windows_Phone</a:t>
            </a:r>
            <a:endParaRPr lang="en-US" dirty="0" smtClean="0"/>
          </a:p>
          <a:p>
            <a:pPr marL="0" indent="0">
              <a:buNone/>
            </a:pPr>
            <a:endParaRPr lang="en-US" dirty="0" smtClean="0"/>
          </a:p>
          <a:p>
            <a:pPr marL="0" indent="0">
              <a:buNone/>
            </a:pPr>
            <a:r>
              <a:rPr lang="en-US" dirty="0" smtClean="0"/>
              <a:t>Once you are </a:t>
            </a:r>
            <a:r>
              <a:rPr lang="en-US" dirty="0" err="1" smtClean="0"/>
              <a:t>onboarded</a:t>
            </a:r>
            <a:r>
              <a:rPr lang="en-US" dirty="0" smtClean="0"/>
              <a:t>, you will get occasional e-mails about every 2 months informing you of updates to the Ingestion Client. You should get these updates quickly.</a:t>
            </a:r>
          </a:p>
          <a:p>
            <a:endParaRPr lang="en-US" dirty="0"/>
          </a:p>
        </p:txBody>
      </p:sp>
      <p:sp>
        <p:nvSpPr>
          <p:cNvPr id="5" name="Content Placeholder 4"/>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smtClean="0"/>
              <a:t>Getting the Ingestion Client</a:t>
            </a:r>
            <a:endParaRPr lang="en-US" dirty="0"/>
          </a:p>
        </p:txBody>
      </p:sp>
      <p:pic>
        <p:nvPicPr>
          <p:cNvPr id="7" name="Picture 6"/>
          <p:cNvPicPr>
            <a:picLocks noChangeAspect="1"/>
          </p:cNvPicPr>
          <p:nvPr/>
        </p:nvPicPr>
        <p:blipFill>
          <a:blip r:embed="rId5"/>
          <a:stretch>
            <a:fillRect/>
          </a:stretch>
        </p:blipFill>
        <p:spPr>
          <a:xfrm>
            <a:off x="7065510" y="1548309"/>
            <a:ext cx="4440690" cy="4905970"/>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18652337"/>
      </p:ext>
    </p:extLst>
  </p:cSld>
  <p:clrMapOvr>
    <a:masterClrMapping/>
  </p:clrMapOvr>
  <mc:AlternateContent xmlns:mc="http://schemas.openxmlformats.org/markup-compatibility/2006">
    <mc:Choice xmlns:p14="http://schemas.microsoft.com/office/powerpoint/2010/main" Requires="p14">
      <p:transition spd="slow" p14:dur="2000" advTm="34441"/>
    </mc:Choice>
    <mc:Fallback>
      <p:transition spd="slow" advTm="34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85000" lnSpcReduction="20000"/>
          </a:bodyPr>
          <a:lstStyle/>
          <a:p>
            <a:r>
              <a:rPr lang="en-US" dirty="0" smtClean="0"/>
              <a:t>You will want to log into TFS to make sure this is working.</a:t>
            </a:r>
          </a:p>
          <a:p>
            <a:endParaRPr lang="en-US" dirty="0"/>
          </a:p>
          <a:p>
            <a:r>
              <a:rPr lang="en-US" dirty="0" smtClean="0"/>
              <a:t>Once Logged in, you can create new Bugs.  Refer to the TFS User Guide that is included in your Welcome Mail for details of what bug type to create and how to fill it out correctly.</a:t>
            </a:r>
          </a:p>
          <a:p>
            <a:endParaRPr lang="en-US" dirty="0"/>
          </a:p>
          <a:p>
            <a:r>
              <a:rPr lang="en-US" dirty="0" smtClean="0"/>
              <a:t>You will use TFS to:</a:t>
            </a:r>
          </a:p>
          <a:p>
            <a:pPr lvl="1"/>
            <a:r>
              <a:rPr lang="en-US" dirty="0" smtClean="0"/>
              <a:t>Submit requests for FFU Catalog Signing (temporary)</a:t>
            </a:r>
          </a:p>
          <a:p>
            <a:pPr lvl="1"/>
            <a:r>
              <a:rPr lang="en-US" dirty="0" smtClean="0"/>
              <a:t>Approve Updates to go Live to Customers</a:t>
            </a:r>
            <a:endParaRPr lang="en-US" dirty="0"/>
          </a:p>
        </p:txBody>
      </p:sp>
      <p:sp>
        <p:nvSpPr>
          <p:cNvPr id="5" name="Content Placeholder 4"/>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smtClean="0"/>
              <a:t>Logging into TFS</a:t>
            </a:r>
            <a:endParaRPr lang="en-US" dirty="0"/>
          </a:p>
        </p:txBody>
      </p:sp>
      <p:pic>
        <p:nvPicPr>
          <p:cNvPr id="6" name="Picture 5"/>
          <p:cNvPicPr>
            <a:picLocks noChangeAspect="1"/>
          </p:cNvPicPr>
          <p:nvPr/>
        </p:nvPicPr>
        <p:blipFill>
          <a:blip r:embed="rId6"/>
          <a:stretch>
            <a:fillRect/>
          </a:stretch>
        </p:blipFill>
        <p:spPr>
          <a:xfrm>
            <a:off x="6096000" y="1473654"/>
            <a:ext cx="5238750" cy="4476750"/>
          </a:xfrm>
          <a:prstGeom prst="rect">
            <a:avLst/>
          </a:prstGeom>
        </p:spPr>
      </p:pic>
      <p:pic>
        <p:nvPicPr>
          <p:cNvPr id="7" name="Picture 6"/>
          <p:cNvPicPr>
            <a:picLocks noChangeAspect="1"/>
          </p:cNvPicPr>
          <p:nvPr/>
        </p:nvPicPr>
        <p:blipFill>
          <a:blip r:embed="rId7"/>
          <a:stretch>
            <a:fillRect/>
          </a:stretch>
        </p:blipFill>
        <p:spPr>
          <a:xfrm>
            <a:off x="6019799" y="1402236"/>
            <a:ext cx="6072867" cy="5455763"/>
          </a:xfrm>
          <a:prstGeom prst="rect">
            <a:avLst/>
          </a:prstGeom>
        </p:spPr>
      </p:pic>
      <p:sp>
        <p:nvSpPr>
          <p:cNvPr id="8" name="MouseClick"/>
          <p:cNvSpPr/>
          <p:nvPr>
            <p:custDataLst>
              <p:custData r:id="rId2"/>
            </p:custDataLst>
          </p:nvPr>
        </p:nvSpPr>
        <p:spPr>
          <a:xfrm rot="20359169">
            <a:off x="6640732" y="2808946"/>
            <a:ext cx="151053" cy="247694"/>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solidFill>
            <a:srgbClr val="FFFFFF"/>
          </a:solidFill>
          <a:ln w="3175">
            <a:solidFill>
              <a:srgbClr val="000000">
                <a:lumMod val="85000"/>
                <a:lumOff val="15000"/>
              </a:srgbClr>
            </a:solidFill>
          </a:ln>
          <a:effectLst>
            <a:glow rad="139700">
              <a:srgbClr val="F79646">
                <a:satMod val="175000"/>
                <a:alpha val="40000"/>
              </a:srgbClr>
            </a:glow>
            <a:outerShdw blurRad="25400" dist="25400" dir="2040000" algn="tl" rotWithShape="0">
              <a:prstClr val="black">
                <a:alpha val="20000"/>
              </a:prstClr>
            </a:outerShdw>
          </a:effectLst>
        </p:spPr>
        <p:style>
          <a:lnRef idx="2">
            <a:srgbClr val="4F81BD">
              <a:shade val="50000"/>
            </a:srgbClr>
          </a:lnRef>
          <a:fillRef idx="1">
            <a:srgbClr val="4F81BD"/>
          </a:fillRef>
          <a:effectRef idx="0">
            <a:srgbClr val="4F81BD"/>
          </a:effectRef>
          <a:fontRef idx="minor">
            <a:srgbClr val="000000"/>
          </a:fontRef>
        </p:style>
        <p:txBody>
          <a:bodyPr lIns="97531" tIns="48766" rIns="97531" bIns="48766" rtlCol="0" anchor="ctr"/>
          <a:lst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ctr"/>
            <a:endParaRPr lang="en-US" dirty="0"/>
          </a:p>
        </p:txBody>
      </p:sp>
      <p:pic>
        <p:nvPicPr>
          <p:cNvPr id="9" name="Audio 8">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648889782"/>
      </p:ext>
    </p:extLst>
  </p:cSld>
  <p:clrMapOvr>
    <a:masterClrMapping/>
  </p:clrMapOvr>
  <mc:AlternateContent xmlns:mc="http://schemas.openxmlformats.org/markup-compatibility/2006">
    <mc:Choice xmlns:p14="http://schemas.microsoft.com/office/powerpoint/2010/main" Requires="p14">
      <p:transition spd="slow" p14:dur="2000" advTm="26227"/>
    </mc:Choice>
    <mc:Fallback>
      <p:transition spd="slow" advTm="262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23" presetClass="exit" presetSubtype="32" fill="remove" grpId="1" nodeType="afterEffect">
                                  <p:stCondLst>
                                    <p:cond delay="0"/>
                                  </p:stCondLst>
                                  <p:childTnLst>
                                    <p:anim calcmode="lin" valueType="num">
                                      <p:cBhvr>
                                        <p:cTn id="18" dur="100"/>
                                        <p:tgtEl>
                                          <p:spTgt spid="8"/>
                                        </p:tgtEl>
                                        <p:attrNameLst>
                                          <p:attrName>ppt_w</p:attrName>
                                        </p:attrNameLst>
                                      </p:cBhvr>
                                      <p:tavLst>
                                        <p:tav tm="0">
                                          <p:val>
                                            <p:strVal val="ppt_w"/>
                                          </p:val>
                                        </p:tav>
                                        <p:tav tm="100000">
                                          <p:val>
                                            <p:fltVal val="0"/>
                                          </p:val>
                                        </p:tav>
                                      </p:tavLst>
                                    </p:anim>
                                    <p:anim calcmode="lin" valueType="num">
                                      <p:cBhvr>
                                        <p:cTn id="19" dur="100"/>
                                        <p:tgtEl>
                                          <p:spTgt spid="8"/>
                                        </p:tgtEl>
                                        <p:attrNameLst>
                                          <p:attrName>ppt_h</p:attrName>
                                        </p:attrNameLst>
                                      </p:cBhvr>
                                      <p:tavLst>
                                        <p:tav tm="0">
                                          <p:val>
                                            <p:strVal val="ppt_h"/>
                                          </p:val>
                                        </p:tav>
                                        <p:tav tm="100000">
                                          <p:val>
                                            <p:fltVal val="0"/>
                                          </p:val>
                                        </p:tav>
                                      </p:tavLst>
                                    </p:anim>
                                    <p:set>
                                      <p:cBhvr>
                                        <p:cTn id="20" dur="1" fill="hold">
                                          <p:stCondLst>
                                            <p:cond delay="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9"/>
                </p:tgtEl>
              </p:cMediaNode>
            </p:audio>
          </p:childTnLst>
        </p:cTn>
      </p:par>
    </p:tnLst>
    <p:bldLst>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Support</a:t>
            </a:r>
            <a:endParaRPr lang="en-US" dirty="0"/>
          </a:p>
        </p:txBody>
      </p:sp>
      <p:sp>
        <p:nvSpPr>
          <p:cNvPr id="6" name="Content Placeholder 5"/>
          <p:cNvSpPr>
            <a:spLocks noGrp="1"/>
          </p:cNvSpPr>
          <p:nvPr>
            <p:ph idx="1"/>
          </p:nvPr>
        </p:nvSpPr>
        <p:spPr/>
        <p:txBody>
          <a:bodyPr>
            <a:normAutofit lnSpcReduction="10000"/>
          </a:bodyPr>
          <a:lstStyle/>
          <a:p>
            <a:r>
              <a:rPr lang="en-US" dirty="0" smtClean="0"/>
              <a:t>Your </a:t>
            </a:r>
            <a:r>
              <a:rPr lang="en-US" dirty="0"/>
              <a:t>first resource for support is to read the documentation. Either download the Windows Phone Blue Partner Guide from connect, or read it online at: </a:t>
            </a:r>
            <a:r>
              <a:rPr lang="en-US" u="sng" dirty="0">
                <a:hlinkClick r:id="rId4"/>
              </a:rPr>
              <a:t>http://dev.windowsphone.com/en-US/OEM/docs/Welcome/Windows_Phone_8.1</a:t>
            </a:r>
            <a:endParaRPr lang="en-US" dirty="0"/>
          </a:p>
          <a:p>
            <a:endParaRPr lang="en-US" dirty="0"/>
          </a:p>
          <a:p>
            <a:r>
              <a:rPr lang="en-US" dirty="0"/>
              <a:t>If you cannot find the answer to your question in the docs, then:</a:t>
            </a:r>
          </a:p>
          <a:p>
            <a:pPr marL="0" indent="0">
              <a:buNone/>
            </a:pPr>
            <a:r>
              <a:rPr lang="en-US" dirty="0" smtClean="0"/>
              <a:t>	Log </a:t>
            </a:r>
            <a:r>
              <a:rPr lang="en-US" dirty="0"/>
              <a:t>a support bug in Qualcomm’s system that you should already be </a:t>
            </a:r>
            <a:r>
              <a:rPr lang="en-US" dirty="0" smtClean="0"/>
              <a:t>	using</a:t>
            </a:r>
            <a:r>
              <a:rPr lang="en-US" dirty="0"/>
              <a:t>.  Qualcomm will help or will route the bug to Microsoft for </a:t>
            </a:r>
            <a:r>
              <a:rPr lang="en-US" dirty="0" smtClean="0"/>
              <a:t>	support</a:t>
            </a:r>
            <a:r>
              <a:rPr lang="en-US" dirty="0"/>
              <a:t>. Use the Code Signing category for issues related to retail </a:t>
            </a:r>
            <a:r>
              <a:rPr lang="en-US" dirty="0" smtClean="0"/>
              <a:t>	signing </a:t>
            </a:r>
            <a:r>
              <a:rPr lang="en-US" dirty="0"/>
              <a:t>and delivering updates.  Use the Updates category for issues </a:t>
            </a:r>
            <a:r>
              <a:rPr lang="en-US" dirty="0" smtClean="0"/>
              <a:t>	with </a:t>
            </a:r>
            <a:r>
              <a:rPr lang="en-US" dirty="0"/>
              <a:t>the update system on the device.</a:t>
            </a:r>
          </a:p>
          <a:p>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40738120"/>
      </p:ext>
    </p:extLst>
  </p:cSld>
  <p:clrMapOvr>
    <a:masterClrMapping/>
  </p:clrMapOvr>
  <mc:AlternateContent xmlns:mc="http://schemas.openxmlformats.org/markup-compatibility/2006">
    <mc:Choice xmlns:p14="http://schemas.microsoft.com/office/powerpoint/2010/main" Requires="p14">
      <p:transition spd="slow" p14:dur="2000" advTm="38698"/>
    </mc:Choice>
    <mc:Fallback>
      <p:transition spd="slow" advTm="38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End of Walkthrough</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099059211"/>
      </p:ext>
    </p:extLst>
  </p:cSld>
  <p:clrMapOvr>
    <a:masterClrMapping/>
  </p:clrMapOvr>
  <mc:AlternateContent xmlns:mc="http://schemas.openxmlformats.org/markup-compatibility/2006">
    <mc:Choice xmlns:p14="http://schemas.microsoft.com/office/powerpoint/2010/main" Requires="p14">
      <p:transition spd="slow" p14:dur="2000" advTm="7780"/>
    </mc:Choice>
    <mc:Fallback>
      <p:transition spd="slow" advTm="7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Walkthrough for Onboarding for Code Signing and Updates</a:t>
            </a:r>
            <a:endParaRPr lang="en-US" dirty="0"/>
          </a:p>
        </p:txBody>
      </p:sp>
      <p:pic>
        <p:nvPicPr>
          <p:cNvPr id="10" name="Picture Placeholder 9"/>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9022" r="19022"/>
          <a:stretch>
            <a:fillRect/>
          </a:stretch>
        </p:blipFill>
        <p:spPr/>
      </p:pic>
      <p:sp>
        <p:nvSpPr>
          <p:cNvPr id="8" name="Text Placeholder 7"/>
          <p:cNvSpPr>
            <a:spLocks noGrp="1"/>
          </p:cNvSpPr>
          <p:nvPr>
            <p:ph type="body" sz="quarter" idx="22"/>
          </p:nvPr>
        </p:nvSpPr>
        <p:spPr/>
        <p:txBody>
          <a:bodyPr/>
          <a:lstStyle/>
          <a:p>
            <a:endParaRPr lang="en-US"/>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817727031"/>
      </p:ext>
    </p:extLst>
  </p:cSld>
  <p:clrMapOvr>
    <a:masterClrMapping/>
  </p:clrMapOvr>
  <mc:AlternateContent xmlns:mc="http://schemas.openxmlformats.org/markup-compatibility/2006">
    <mc:Choice xmlns:p14="http://schemas.microsoft.com/office/powerpoint/2010/main" Requires="p14">
      <p:transition spd="med" p14:dur="700" advTm="8824">
        <p:fade/>
      </p:transition>
    </mc:Choice>
    <mc:Fallback>
      <p:transition spd="med" advTm="88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Requisites</a:t>
            </a:r>
            <a:endParaRPr lang="en-US" dirty="0"/>
          </a:p>
        </p:txBody>
      </p:sp>
      <p:sp>
        <p:nvSpPr>
          <p:cNvPr id="7" name="Content Placeholder 6"/>
          <p:cNvSpPr>
            <a:spLocks noGrp="1"/>
          </p:cNvSpPr>
          <p:nvPr>
            <p:ph idx="1"/>
          </p:nvPr>
        </p:nvSpPr>
        <p:spPr/>
        <p:txBody>
          <a:bodyPr/>
          <a:lstStyle/>
          <a:p>
            <a:pPr marL="0" indent="0">
              <a:buNone/>
            </a:pPr>
            <a:r>
              <a:rPr lang="en-US" dirty="0" smtClean="0"/>
              <a:t>Before you can onboard with Windows Phone Code Signing and Update Services, you need to:</a:t>
            </a:r>
          </a:p>
          <a:p>
            <a:r>
              <a:rPr lang="en-US" dirty="0" smtClean="0"/>
              <a:t>Register as an OEM on the Windows Phone OEM Portal at </a:t>
            </a:r>
            <a:r>
              <a:rPr lang="en-US" dirty="0" smtClean="0">
                <a:hlinkClick r:id="rId4"/>
              </a:rPr>
              <a:t>http://dev.windowsphone.com/oem</a:t>
            </a:r>
            <a:r>
              <a:rPr lang="en-US" dirty="0" smtClean="0"/>
              <a:t> </a:t>
            </a:r>
          </a:p>
          <a:p>
            <a:endParaRPr lang="en-US" dirty="0" smtClean="0"/>
          </a:p>
          <a:p>
            <a:r>
              <a:rPr lang="en-US" dirty="0" smtClean="0"/>
              <a:t>Have signed the Commercialization Agreement</a:t>
            </a:r>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857234375"/>
      </p:ext>
    </p:extLst>
  </p:cSld>
  <p:clrMapOvr>
    <a:masterClrMapping/>
  </p:clrMapOvr>
  <mc:AlternateContent xmlns:mc="http://schemas.openxmlformats.org/markup-compatibility/2006">
    <mc:Choice xmlns:p14="http://schemas.microsoft.com/office/powerpoint/2010/main" Requires="p14">
      <p:transition spd="slow" p14:dur="2000" advTm="29559"/>
    </mc:Choice>
    <mc:Fallback>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92500" lnSpcReduction="20000"/>
          </a:bodyPr>
          <a:lstStyle/>
          <a:p>
            <a:r>
              <a:rPr lang="en-US" dirty="0" smtClean="0"/>
              <a:t>You can start at the Windows Phone OEM Portal, on the Operate Page.  At the bottom is a section for “Sign up for image and update capabilities”.  </a:t>
            </a:r>
          </a:p>
          <a:p>
            <a:r>
              <a:rPr lang="en-US" dirty="0" smtClean="0"/>
              <a:t>Read this, and then click the link for </a:t>
            </a:r>
          </a:p>
          <a:p>
            <a:pPr marL="0" indent="0">
              <a:buNone/>
            </a:pPr>
            <a:r>
              <a:rPr lang="en-US" dirty="0" smtClean="0">
                <a:hlinkClick r:id="rId6"/>
              </a:rPr>
              <a:t>Ingestion client for Windows Phone</a:t>
            </a:r>
            <a:endParaRPr lang="en-US" dirty="0" smtClean="0"/>
          </a:p>
          <a:p>
            <a:pPr marL="0" indent="0">
              <a:buNone/>
            </a:pPr>
            <a:endParaRPr lang="en-US" dirty="0"/>
          </a:p>
          <a:p>
            <a:pPr marL="0" indent="0">
              <a:buNone/>
            </a:pPr>
            <a:r>
              <a:rPr lang="en-US" dirty="0" smtClean="0"/>
              <a:t>The Ingestion Client is the tool you will use to submit packages for signing, download signed packages, and request updates.</a:t>
            </a:r>
          </a:p>
        </p:txBody>
      </p:sp>
      <p:sp>
        <p:nvSpPr>
          <p:cNvPr id="5" name="Content Placeholder 4"/>
          <p:cNvSpPr>
            <a:spLocks noGrp="1"/>
          </p:cNvSpPr>
          <p:nvPr>
            <p:ph sz="half" idx="2"/>
          </p:nvPr>
        </p:nvSpPr>
        <p:spPr/>
        <p:txBody>
          <a:bodyPr/>
          <a:lstStyle/>
          <a:p>
            <a:endParaRPr lang="en-US" dirty="0"/>
          </a:p>
        </p:txBody>
      </p:sp>
      <p:sp>
        <p:nvSpPr>
          <p:cNvPr id="2" name="Title 1"/>
          <p:cNvSpPr>
            <a:spLocks noGrp="1"/>
          </p:cNvSpPr>
          <p:nvPr>
            <p:ph type="title"/>
          </p:nvPr>
        </p:nvSpPr>
        <p:spPr/>
        <p:txBody>
          <a:bodyPr/>
          <a:lstStyle/>
          <a:p>
            <a:r>
              <a:rPr lang="en-US" dirty="0" smtClean="0"/>
              <a:t>Getting the Forms</a:t>
            </a:r>
            <a:endParaRPr lang="en-US" dirty="0"/>
          </a:p>
        </p:txBody>
      </p:sp>
      <p:pic>
        <p:nvPicPr>
          <p:cNvPr id="6" name="Picture 5"/>
          <p:cNvPicPr>
            <a:picLocks noChangeAspect="1"/>
          </p:cNvPicPr>
          <p:nvPr/>
        </p:nvPicPr>
        <p:blipFill>
          <a:blip r:embed="rId7"/>
          <a:stretch>
            <a:fillRect/>
          </a:stretch>
        </p:blipFill>
        <p:spPr>
          <a:xfrm>
            <a:off x="6172200" y="1785537"/>
            <a:ext cx="5048250" cy="3592768"/>
          </a:xfrm>
          <a:prstGeom prst="rect">
            <a:avLst/>
          </a:prstGeom>
        </p:spPr>
      </p:pic>
      <p:sp>
        <p:nvSpPr>
          <p:cNvPr id="7" name="MouseClick"/>
          <p:cNvSpPr/>
          <p:nvPr>
            <p:custDataLst>
              <p:custData r:id="rId2"/>
            </p:custDataLst>
          </p:nvPr>
        </p:nvSpPr>
        <p:spPr>
          <a:xfrm rot="20359169">
            <a:off x="9103399" y="4309778"/>
            <a:ext cx="151053" cy="247694"/>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solidFill>
            <a:srgbClr val="FFFFFF"/>
          </a:solidFill>
          <a:ln w="3175">
            <a:solidFill>
              <a:srgbClr val="000000">
                <a:lumMod val="85000"/>
                <a:lumOff val="15000"/>
              </a:srgbClr>
            </a:solidFill>
          </a:ln>
          <a:effectLst>
            <a:glow rad="139700">
              <a:srgbClr val="F79646">
                <a:satMod val="175000"/>
                <a:alpha val="40000"/>
              </a:srgbClr>
            </a:glow>
            <a:outerShdw blurRad="25400" dist="25400" dir="2040000" algn="tl" rotWithShape="0">
              <a:prstClr val="black">
                <a:alpha val="20000"/>
              </a:prstClr>
            </a:outerShdw>
          </a:effectLst>
        </p:spPr>
        <p:style>
          <a:lnRef idx="2">
            <a:srgbClr val="4F81BD">
              <a:shade val="50000"/>
            </a:srgbClr>
          </a:lnRef>
          <a:fillRef idx="1">
            <a:srgbClr val="4F81BD"/>
          </a:fillRef>
          <a:effectRef idx="0">
            <a:srgbClr val="4F81BD"/>
          </a:effectRef>
          <a:fontRef idx="minor">
            <a:srgbClr val="000000"/>
          </a:fontRef>
        </p:style>
        <p:txBody>
          <a:bodyPr lIns="97531" tIns="48766" rIns="97531" bIns="48766" rtlCol="0" anchor="ctr"/>
          <a:lst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ctr"/>
            <a:endParaRPr lang="en-US" dirty="0"/>
          </a:p>
        </p:txBody>
      </p:sp>
      <p:pic>
        <p:nvPicPr>
          <p:cNvPr id="8" name="Audio 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483752608"/>
      </p:ext>
    </p:extLst>
  </p:cSld>
  <p:clrMapOvr>
    <a:masterClrMapping/>
  </p:clrMapOvr>
  <mc:AlternateContent xmlns:mc="http://schemas.openxmlformats.org/markup-compatibility/2006">
    <mc:Choice xmlns:p14="http://schemas.microsoft.com/office/powerpoint/2010/main" Requires="p14">
      <p:transition spd="slow" p14:dur="2000" advTm="24093"/>
    </mc:Choice>
    <mc:Fallback>
      <p:transition spd="slow" advTm="24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11367 0.16343 C -0.10339 0.16273 -0.09284 0.16435 -0.08281 0.16111 C -0.07513 0.15857 -0.06888 0.15139 -0.06198 0.14653 C -0.03451 0.12732 -0.02292 0.09977 -0.00729 0.06528 C -0.0026 0.04352 4.16667E-7 0.02269 4.16667E-7 -1.48148E-6 " pathEditMode="relative" rAng="0" ptsTypes="AAAAA">
                                      <p:cBhvr>
                                        <p:cTn id="10" dur="2000" fill="hold"/>
                                        <p:tgtEl>
                                          <p:spTgt spid="7"/>
                                        </p:tgtEl>
                                        <p:attrNameLst>
                                          <p:attrName>ppt_x</p:attrName>
                                          <p:attrName>ppt_y</p:attrName>
                                        </p:attrNameLst>
                                      </p:cBhvr>
                                      <p:rCtr x="5677" y="-8171"/>
                                    </p:animMotion>
                                  </p:childTnLst>
                                </p:cTn>
                              </p:par>
                            </p:childTnLst>
                          </p:cTn>
                        </p:par>
                        <p:par>
                          <p:cTn id="11" fill="hold">
                            <p:stCondLst>
                              <p:cond delay="2000"/>
                            </p:stCondLst>
                            <p:childTnLst>
                              <p:par>
                                <p:cTn id="12" presetID="23" presetClass="exit" presetSubtype="32" fill="remove" grpId="1" nodeType="afterEffect">
                                  <p:stCondLst>
                                    <p:cond delay="0"/>
                                  </p:stCondLst>
                                  <p:childTnLst>
                                    <p:anim calcmode="lin" valueType="num">
                                      <p:cBhvr>
                                        <p:cTn id="13" dur="100"/>
                                        <p:tgtEl>
                                          <p:spTgt spid="7"/>
                                        </p:tgtEl>
                                        <p:attrNameLst>
                                          <p:attrName>ppt_w</p:attrName>
                                        </p:attrNameLst>
                                      </p:cBhvr>
                                      <p:tavLst>
                                        <p:tav tm="0">
                                          <p:val>
                                            <p:strVal val="ppt_w"/>
                                          </p:val>
                                        </p:tav>
                                        <p:tav tm="100000">
                                          <p:val>
                                            <p:fltVal val="0"/>
                                          </p:val>
                                        </p:tav>
                                      </p:tavLst>
                                    </p:anim>
                                    <p:anim calcmode="lin" valueType="num">
                                      <p:cBhvr>
                                        <p:cTn id="14" dur="100"/>
                                        <p:tgtEl>
                                          <p:spTgt spid="7"/>
                                        </p:tgtEl>
                                        <p:attrNameLst>
                                          <p:attrName>ppt_h</p:attrName>
                                        </p:attrNameLst>
                                      </p:cBhvr>
                                      <p:tavLst>
                                        <p:tav tm="0">
                                          <p:val>
                                            <p:strVal val="ppt_h"/>
                                          </p:val>
                                        </p:tav>
                                        <p:tav tm="100000">
                                          <p:val>
                                            <p:fltVal val="0"/>
                                          </p:val>
                                        </p:tav>
                                      </p:tavLst>
                                    </p:anim>
                                    <p:set>
                                      <p:cBhvr>
                                        <p:cTn id="15" dur="1" fill="hold">
                                          <p:stCondLst>
                                            <p:cond delay="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8"/>
                </p:tgtEl>
              </p:cMediaNode>
            </p:audio>
          </p:childTnLst>
        </p:cTn>
      </p:par>
    </p:tnLst>
    <p:bldLst>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US" dirty="0" smtClean="0"/>
              <a:t>Scroll down to the section “Sign up for retail package signing and update submissions”.</a:t>
            </a:r>
          </a:p>
          <a:p>
            <a:r>
              <a:rPr lang="en-US" dirty="0" smtClean="0"/>
              <a:t>Read this whole section.</a:t>
            </a:r>
          </a:p>
          <a:p>
            <a:r>
              <a:rPr lang="en-US" dirty="0" smtClean="0"/>
              <a:t>Then download the two forms:</a:t>
            </a:r>
          </a:p>
          <a:p>
            <a:pPr lvl="1"/>
            <a:r>
              <a:rPr lang="en-US" dirty="0" smtClean="0"/>
              <a:t>OEM Onboarding Request Form</a:t>
            </a:r>
          </a:p>
          <a:p>
            <a:pPr lvl="1"/>
            <a:r>
              <a:rPr lang="en-US" dirty="0" smtClean="0"/>
              <a:t>Certificate Provisioning Request Form</a:t>
            </a:r>
          </a:p>
        </p:txBody>
      </p:sp>
      <p:sp>
        <p:nvSpPr>
          <p:cNvPr id="5" name="Content Placeholder 4"/>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smtClean="0"/>
              <a:t>Getting the Forms</a:t>
            </a:r>
            <a:endParaRPr lang="en-US" dirty="0"/>
          </a:p>
        </p:txBody>
      </p:sp>
      <p:pic>
        <p:nvPicPr>
          <p:cNvPr id="3" name="Picture 2"/>
          <p:cNvPicPr>
            <a:picLocks noChangeAspect="1"/>
          </p:cNvPicPr>
          <p:nvPr/>
        </p:nvPicPr>
        <p:blipFill>
          <a:blip r:embed="rId8"/>
          <a:stretch>
            <a:fillRect/>
          </a:stretch>
        </p:blipFill>
        <p:spPr>
          <a:xfrm>
            <a:off x="6198543" y="1515380"/>
            <a:ext cx="5861204" cy="5001168"/>
          </a:xfrm>
          <a:prstGeom prst="rect">
            <a:avLst/>
          </a:prstGeom>
        </p:spPr>
      </p:pic>
      <p:sp>
        <p:nvSpPr>
          <p:cNvPr id="7" name="MouseClick"/>
          <p:cNvSpPr/>
          <p:nvPr>
            <p:custDataLst>
              <p:custData r:id="rId2"/>
            </p:custDataLst>
          </p:nvPr>
        </p:nvSpPr>
        <p:spPr>
          <a:xfrm rot="20359169">
            <a:off x="10978236" y="4552928"/>
            <a:ext cx="151053" cy="247694"/>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solidFill>
            <a:srgbClr val="FFFFFF"/>
          </a:solidFill>
          <a:ln w="3175">
            <a:solidFill>
              <a:srgbClr val="000000">
                <a:lumMod val="85000"/>
                <a:lumOff val="15000"/>
              </a:srgbClr>
            </a:solidFill>
          </a:ln>
          <a:effectLst>
            <a:glow rad="139700">
              <a:srgbClr val="F79646">
                <a:satMod val="175000"/>
                <a:alpha val="40000"/>
              </a:srgbClr>
            </a:glow>
            <a:outerShdw blurRad="25400" dist="25400" dir="2040000" algn="tl" rotWithShape="0">
              <a:prstClr val="black">
                <a:alpha val="20000"/>
              </a:prstClr>
            </a:outerShdw>
          </a:effectLst>
        </p:spPr>
        <p:style>
          <a:lnRef idx="2">
            <a:srgbClr val="4F81BD">
              <a:shade val="50000"/>
            </a:srgbClr>
          </a:lnRef>
          <a:fillRef idx="1">
            <a:srgbClr val="4F81BD"/>
          </a:fillRef>
          <a:effectRef idx="0">
            <a:srgbClr val="4F81BD"/>
          </a:effectRef>
          <a:fontRef idx="minor">
            <a:srgbClr val="000000"/>
          </a:fontRef>
        </p:style>
        <p:txBody>
          <a:bodyPr lIns="97531" tIns="48766" rIns="97531" bIns="48766" rtlCol="0" anchor="ctr"/>
          <a:lst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ctr"/>
            <a:endParaRPr lang="en-US" dirty="0"/>
          </a:p>
        </p:txBody>
      </p:sp>
      <p:sp>
        <p:nvSpPr>
          <p:cNvPr id="8" name="MouseClick"/>
          <p:cNvSpPr/>
          <p:nvPr>
            <p:custDataLst>
              <p:custData r:id="rId3"/>
            </p:custDataLst>
          </p:nvPr>
        </p:nvSpPr>
        <p:spPr>
          <a:xfrm rot="20359169">
            <a:off x="10365461" y="5686403"/>
            <a:ext cx="151053" cy="247694"/>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solidFill>
            <a:srgbClr val="FFFFFF"/>
          </a:solidFill>
          <a:ln w="3175">
            <a:solidFill>
              <a:srgbClr val="000000">
                <a:lumMod val="85000"/>
                <a:lumOff val="15000"/>
              </a:srgbClr>
            </a:solidFill>
          </a:ln>
          <a:effectLst>
            <a:glow rad="139700">
              <a:srgbClr val="F79646">
                <a:satMod val="175000"/>
                <a:alpha val="40000"/>
              </a:srgbClr>
            </a:glow>
            <a:outerShdw blurRad="25400" dist="25400" dir="2040000" algn="tl" rotWithShape="0">
              <a:prstClr val="black">
                <a:alpha val="20000"/>
              </a:prstClr>
            </a:outerShdw>
          </a:effectLst>
        </p:spPr>
        <p:style>
          <a:lnRef idx="2">
            <a:srgbClr val="4F81BD">
              <a:shade val="50000"/>
            </a:srgbClr>
          </a:lnRef>
          <a:fillRef idx="1">
            <a:srgbClr val="4F81BD"/>
          </a:fillRef>
          <a:effectRef idx="0">
            <a:srgbClr val="4F81BD"/>
          </a:effectRef>
          <a:fontRef idx="minor">
            <a:srgbClr val="000000"/>
          </a:fontRef>
        </p:style>
        <p:txBody>
          <a:bodyPr lIns="97531" tIns="48766" rIns="97531" bIns="48766" rtlCol="0" anchor="ctr"/>
          <a:lst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ctr"/>
            <a:endParaRPr lang="en-US" dirty="0"/>
          </a:p>
        </p:txBody>
      </p:sp>
      <p:pic>
        <p:nvPicPr>
          <p:cNvPr id="9" name="Picture 8"/>
          <p:cNvPicPr>
            <a:picLocks noChangeAspect="1"/>
          </p:cNvPicPr>
          <p:nvPr/>
        </p:nvPicPr>
        <p:blipFill>
          <a:blip r:embed="rId9"/>
          <a:stretch>
            <a:fillRect/>
          </a:stretch>
        </p:blipFill>
        <p:spPr>
          <a:xfrm>
            <a:off x="7689938" y="2719795"/>
            <a:ext cx="3173227" cy="2723742"/>
          </a:xfrm>
          <a:prstGeom prst="rect">
            <a:avLst/>
          </a:prstGeom>
        </p:spPr>
      </p:pic>
      <p:sp>
        <p:nvSpPr>
          <p:cNvPr id="10" name="MouseClick"/>
          <p:cNvSpPr/>
          <p:nvPr>
            <p:custDataLst>
              <p:custData r:id="rId4"/>
            </p:custDataLst>
          </p:nvPr>
        </p:nvSpPr>
        <p:spPr>
          <a:xfrm rot="20359169">
            <a:off x="8142961" y="4518003"/>
            <a:ext cx="151053" cy="247694"/>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solidFill>
            <a:srgbClr val="FFFFFF"/>
          </a:solidFill>
          <a:ln w="3175">
            <a:solidFill>
              <a:srgbClr val="000000">
                <a:lumMod val="85000"/>
                <a:lumOff val="15000"/>
              </a:srgbClr>
            </a:solidFill>
          </a:ln>
          <a:effectLst>
            <a:glow rad="139700">
              <a:srgbClr val="F79646">
                <a:satMod val="175000"/>
                <a:alpha val="40000"/>
              </a:srgbClr>
            </a:glow>
            <a:outerShdw blurRad="25400" dist="25400" dir="2040000" algn="tl" rotWithShape="0">
              <a:prstClr val="black">
                <a:alpha val="20000"/>
              </a:prstClr>
            </a:outerShdw>
          </a:effectLst>
        </p:spPr>
        <p:style>
          <a:lnRef idx="2">
            <a:srgbClr val="4F81BD">
              <a:shade val="50000"/>
            </a:srgbClr>
          </a:lnRef>
          <a:fillRef idx="1">
            <a:srgbClr val="4F81BD"/>
          </a:fillRef>
          <a:effectRef idx="0">
            <a:srgbClr val="4F81BD"/>
          </a:effectRef>
          <a:fontRef idx="minor">
            <a:srgbClr val="000000"/>
          </a:fontRef>
        </p:style>
        <p:txBody>
          <a:bodyPr lIns="97531" tIns="48766" rIns="97531" bIns="48766" rtlCol="0" anchor="ctr"/>
          <a:lst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ctr"/>
            <a:endParaRPr lang="en-US" dirty="0"/>
          </a:p>
        </p:txBody>
      </p:sp>
      <p:pic>
        <p:nvPicPr>
          <p:cNvPr id="11" name="Audio 10">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544556185"/>
      </p:ext>
    </p:extLst>
  </p:cSld>
  <p:clrMapOvr>
    <a:masterClrMapping/>
  </p:clrMapOvr>
  <mc:AlternateContent xmlns:mc="http://schemas.openxmlformats.org/markup-compatibility/2006">
    <mc:Choice xmlns:p14="http://schemas.microsoft.com/office/powerpoint/2010/main" Requires="p14">
      <p:transition spd="slow" p14:dur="2000" advTm="29798"/>
    </mc:Choice>
    <mc:Fallback>
      <p:transition spd="slow" advTm="297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3" presetClass="exit" presetSubtype="32" fill="remove" grpId="1" nodeType="afterEffect">
                                  <p:stCondLst>
                                    <p:cond delay="0"/>
                                  </p:stCondLst>
                                  <p:childTnLst>
                                    <p:anim calcmode="lin" valueType="num">
                                      <p:cBhvr>
                                        <p:cTn id="14" dur="100"/>
                                        <p:tgtEl>
                                          <p:spTgt spid="7"/>
                                        </p:tgtEl>
                                        <p:attrNameLst>
                                          <p:attrName>ppt_w</p:attrName>
                                        </p:attrNameLst>
                                      </p:cBhvr>
                                      <p:tavLst>
                                        <p:tav tm="0">
                                          <p:val>
                                            <p:strVal val="ppt_w"/>
                                          </p:val>
                                        </p:tav>
                                        <p:tav tm="100000">
                                          <p:val>
                                            <p:fltVal val="0"/>
                                          </p:val>
                                        </p:tav>
                                      </p:tavLst>
                                    </p:anim>
                                    <p:anim calcmode="lin" valueType="num">
                                      <p:cBhvr>
                                        <p:cTn id="15" dur="100"/>
                                        <p:tgtEl>
                                          <p:spTgt spid="7"/>
                                        </p:tgtEl>
                                        <p:attrNameLst>
                                          <p:attrName>ppt_h</p:attrName>
                                        </p:attrNameLst>
                                      </p:cBhvr>
                                      <p:tavLst>
                                        <p:tav tm="0">
                                          <p:val>
                                            <p:strVal val="ppt_h"/>
                                          </p:val>
                                        </p:tav>
                                        <p:tav tm="100000">
                                          <p:val>
                                            <p:fltVal val="0"/>
                                          </p:val>
                                        </p:tav>
                                      </p:tavLst>
                                    </p:anim>
                                    <p:set>
                                      <p:cBhvr>
                                        <p:cTn id="16" dur="1" fill="hold">
                                          <p:stCondLst>
                                            <p:cond delay="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500"/>
                            </p:stCondLst>
                            <p:childTnLst>
                              <p:par>
                                <p:cTn id="32" presetID="23" presetClass="exit" presetSubtype="32" fill="remove" grpId="1" nodeType="afterEffect">
                                  <p:stCondLst>
                                    <p:cond delay="0"/>
                                  </p:stCondLst>
                                  <p:childTnLst>
                                    <p:anim calcmode="lin" valueType="num">
                                      <p:cBhvr>
                                        <p:cTn id="33" dur="100"/>
                                        <p:tgtEl>
                                          <p:spTgt spid="10"/>
                                        </p:tgtEl>
                                        <p:attrNameLst>
                                          <p:attrName>ppt_w</p:attrName>
                                        </p:attrNameLst>
                                      </p:cBhvr>
                                      <p:tavLst>
                                        <p:tav tm="0">
                                          <p:val>
                                            <p:strVal val="ppt_w"/>
                                          </p:val>
                                        </p:tav>
                                        <p:tav tm="100000">
                                          <p:val>
                                            <p:fltVal val="0"/>
                                          </p:val>
                                        </p:tav>
                                      </p:tavLst>
                                    </p:anim>
                                    <p:anim calcmode="lin" valueType="num">
                                      <p:cBhvr>
                                        <p:cTn id="34" dur="100"/>
                                        <p:tgtEl>
                                          <p:spTgt spid="10"/>
                                        </p:tgtEl>
                                        <p:attrNameLst>
                                          <p:attrName>ppt_h</p:attrName>
                                        </p:attrNameLst>
                                      </p:cBhvr>
                                      <p:tavLst>
                                        <p:tav tm="0">
                                          <p:val>
                                            <p:strVal val="ppt_h"/>
                                          </p:val>
                                        </p:tav>
                                        <p:tav tm="100000">
                                          <p:val>
                                            <p:fltVal val="0"/>
                                          </p:val>
                                        </p:tav>
                                      </p:tavLst>
                                    </p:anim>
                                    <p:set>
                                      <p:cBhvr>
                                        <p:cTn id="35" dur="1" fill="hold">
                                          <p:stCondLst>
                                            <p:cond delay="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11"/>
                </p:tgtEl>
              </p:cMediaNode>
            </p:audio>
          </p:childTnLst>
        </p:cTn>
      </p:par>
    </p:tnLst>
    <p:bldLst>
      <p:bldP spid="7" grpId="0" animBg="1"/>
      <p:bldP spid="7" grpId="1" animBg="1"/>
      <p:bldP spid="8" grpId="0"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62500" lnSpcReduction="20000"/>
          </a:bodyPr>
          <a:lstStyle/>
          <a:p>
            <a:r>
              <a:rPr lang="en-US" dirty="0" smtClean="0"/>
              <a:t>The first form to fill out is the Onboarding Request Form.  Most of this information is to set up communication channels.</a:t>
            </a:r>
          </a:p>
          <a:p>
            <a:r>
              <a:rPr lang="en-US" dirty="0" smtClean="0"/>
              <a:t>For most of them, use e-mail groups that your company owns.  This makes it very easy for you to add or remove people without needing to contact Microsoft.  We will reject a submission that does not use an e-mail group where specified.</a:t>
            </a:r>
          </a:p>
          <a:p>
            <a:r>
              <a:rPr lang="en-US" dirty="0" smtClean="0"/>
              <a:t>If you already have a connect account, please enter the e-mail address for that account.  If not, enter the e-mail address you want to use to access and download the Ingestion Client.</a:t>
            </a:r>
          </a:p>
          <a:p>
            <a:r>
              <a:rPr lang="en-US" dirty="0" smtClean="0"/>
              <a:t>If you already have a PARTNERS account (most companies do not), enter that. If you don’t, then enter the e-mail address of the person you wish to get primary access and can manage additional users from your company to have access.</a:t>
            </a:r>
          </a:p>
          <a:p>
            <a:r>
              <a:rPr lang="en-US" dirty="0" smtClean="0"/>
              <a:t>When you have filled out all the boxes, save this document.</a:t>
            </a:r>
          </a:p>
        </p:txBody>
      </p:sp>
      <p:sp>
        <p:nvSpPr>
          <p:cNvPr id="4" name="Content Placeholder 3"/>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smtClean="0"/>
              <a:t>Onboarding Request Form</a:t>
            </a:r>
            <a:endParaRPr lang="en-US" dirty="0"/>
          </a:p>
        </p:txBody>
      </p:sp>
      <p:pic>
        <p:nvPicPr>
          <p:cNvPr id="5" name="Picture 4"/>
          <p:cNvPicPr>
            <a:picLocks noChangeAspect="1"/>
          </p:cNvPicPr>
          <p:nvPr/>
        </p:nvPicPr>
        <p:blipFill>
          <a:blip r:embed="rId4"/>
          <a:stretch>
            <a:fillRect/>
          </a:stretch>
        </p:blipFill>
        <p:spPr>
          <a:xfrm>
            <a:off x="6616700" y="1524794"/>
            <a:ext cx="4292600" cy="4953000"/>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121975518"/>
      </p:ext>
    </p:extLst>
  </p:cSld>
  <p:clrMapOvr>
    <a:masterClrMapping/>
  </p:clrMapOvr>
  <mc:AlternateContent xmlns:mc="http://schemas.openxmlformats.org/markup-compatibility/2006">
    <mc:Choice xmlns:p14="http://schemas.microsoft.com/office/powerpoint/2010/main" Requires="p14">
      <p:transition spd="slow" p14:dur="2000" advTm="58381"/>
    </mc:Choice>
    <mc:Fallback>
      <p:transition spd="slow" advTm="58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55000" lnSpcReduction="20000"/>
          </a:bodyPr>
          <a:lstStyle/>
          <a:p>
            <a:r>
              <a:rPr lang="en-US" dirty="0" smtClean="0"/>
              <a:t>The next form to fill out is the Certificate Provisioning Request Form.  The next few slides will talk about creating the certificates, you can fill out the form now.</a:t>
            </a:r>
          </a:p>
          <a:p>
            <a:r>
              <a:rPr lang="en-US" dirty="0" smtClean="0"/>
              <a:t>Fill out your company name.</a:t>
            </a:r>
          </a:p>
          <a:p>
            <a:r>
              <a:rPr lang="en-US" dirty="0" smtClean="0"/>
              <a:t>Also, fill out a unique certificate name.  If you have multiple geographic build locations, you may want to provision more than one certificate.  Giving each a unique name and description makes it easier to identify the certificate in the future when you want to update or remove a certificate.</a:t>
            </a:r>
          </a:p>
          <a:p>
            <a:r>
              <a:rPr lang="en-US" dirty="0" smtClean="0"/>
              <a:t>We also need a single person (not an e-mail group) for the certificate owner and their e-mail.  That way, we know who to contact if there’s a problem or security issue.</a:t>
            </a:r>
          </a:p>
          <a:p>
            <a:r>
              <a:rPr lang="en-US" dirty="0" smtClean="0"/>
              <a:t>This form also has lots of great additional information, such as what the minimum certificate requirements are, how to send them to Microsoft, and also included is a Whitepaper on a technique you can use to secure your certificate.</a:t>
            </a:r>
          </a:p>
          <a:p>
            <a:r>
              <a:rPr lang="en-US" dirty="0" smtClean="0"/>
              <a:t>If you like, you can trim out everything in the doc starting with “X.509 Certificate Requirements” to make the doc you transmit to Microsoft smaller.  If you do, save the original form in a safe place so you can refer to it later.</a:t>
            </a:r>
          </a:p>
        </p:txBody>
      </p:sp>
      <p:sp>
        <p:nvSpPr>
          <p:cNvPr id="5" name="Content Placeholder 4"/>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smtClean="0"/>
              <a:t>Certificate Provisioning</a:t>
            </a:r>
            <a:r>
              <a:rPr lang="en-US" baseline="0" dirty="0" smtClean="0"/>
              <a:t> Request Form</a:t>
            </a:r>
            <a:endParaRPr lang="en-US" dirty="0"/>
          </a:p>
        </p:txBody>
      </p:sp>
      <p:pic>
        <p:nvPicPr>
          <p:cNvPr id="6" name="Picture 5"/>
          <p:cNvPicPr>
            <a:picLocks noChangeAspect="1"/>
          </p:cNvPicPr>
          <p:nvPr/>
        </p:nvPicPr>
        <p:blipFill>
          <a:blip r:embed="rId4"/>
          <a:stretch>
            <a:fillRect/>
          </a:stretch>
        </p:blipFill>
        <p:spPr>
          <a:xfrm>
            <a:off x="7004485" y="1461294"/>
            <a:ext cx="4349315" cy="5080000"/>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732171622"/>
      </p:ext>
    </p:extLst>
  </p:cSld>
  <p:clrMapOvr>
    <a:masterClrMapping/>
  </p:clrMapOvr>
  <mc:AlternateContent xmlns:mc="http://schemas.openxmlformats.org/markup-compatibility/2006">
    <mc:Choice xmlns:p14="http://schemas.microsoft.com/office/powerpoint/2010/main" Requires="p14">
      <p:transition spd="slow" p14:dur="2000" advTm="75145"/>
    </mc:Choice>
    <mc:Fallback>
      <p:transition spd="slow" advTm="75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62500" lnSpcReduction="20000"/>
          </a:bodyPr>
          <a:lstStyle/>
          <a:p>
            <a:pPr marL="0" indent="0">
              <a:buNone/>
            </a:pPr>
            <a:r>
              <a:rPr lang="en-US" dirty="0" smtClean="0"/>
              <a:t>First, let’s discuss what this certificate is used for and what it is not.</a:t>
            </a:r>
          </a:p>
          <a:p>
            <a:pPr marL="0" indent="0">
              <a:buNone/>
            </a:pPr>
            <a:endParaRPr lang="en-US" dirty="0" smtClean="0"/>
          </a:p>
          <a:p>
            <a:r>
              <a:rPr lang="en-US" dirty="0" smtClean="0"/>
              <a:t>This X.509 certificate is used to identify your requests made through the Ingestion Client.  Because the Ingestion Client is designed to be scriptable, so it can be integrated into automated systems, we use a certificate to authenticate rather than a login, like a Microsoft Account.  That way, your systems don’t have to stop and wait for someone to enter a password.</a:t>
            </a:r>
          </a:p>
          <a:p>
            <a:r>
              <a:rPr lang="en-US" dirty="0" smtClean="0"/>
              <a:t>The certificate is NOT used to sign any files or packages.</a:t>
            </a:r>
          </a:p>
          <a:p>
            <a:r>
              <a:rPr lang="en-US" dirty="0" smtClean="0"/>
              <a:t>This certificate has nothing to do with OVK, it, and the Ingestion Client and Code Signing and Update Services are separate from that system.</a:t>
            </a:r>
          </a:p>
        </p:txBody>
      </p:sp>
      <p:sp>
        <p:nvSpPr>
          <p:cNvPr id="4" name="Content Placeholder 3"/>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smtClean="0"/>
              <a:t>Certificates</a:t>
            </a:r>
            <a:endParaRPr lang="en-US" dirty="0"/>
          </a:p>
        </p:txBody>
      </p:sp>
      <p:pic>
        <p:nvPicPr>
          <p:cNvPr id="5" name="Picture 4"/>
          <p:cNvPicPr>
            <a:picLocks noChangeAspect="1"/>
          </p:cNvPicPr>
          <p:nvPr/>
        </p:nvPicPr>
        <p:blipFill>
          <a:blip r:embed="rId4"/>
          <a:stretch>
            <a:fillRect/>
          </a:stretch>
        </p:blipFill>
        <p:spPr>
          <a:xfrm>
            <a:off x="7516230" y="2448038"/>
            <a:ext cx="2493540" cy="3106511"/>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769804832"/>
      </p:ext>
    </p:extLst>
  </p:cSld>
  <p:clrMapOvr>
    <a:masterClrMapping/>
  </p:clrMapOvr>
  <mc:AlternateContent xmlns:mc="http://schemas.openxmlformats.org/markup-compatibility/2006">
    <mc:Choice xmlns:p14="http://schemas.microsoft.com/office/powerpoint/2010/main" Requires="p14">
      <p:transition spd="slow" p14:dur="2000" advTm="43249"/>
    </mc:Choice>
    <mc:Fallback>
      <p:transition spd="slow" advTm="43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32500" lnSpcReduction="20000"/>
          </a:bodyPr>
          <a:lstStyle/>
          <a:p>
            <a:pPr marL="0" indent="0">
              <a:buNone/>
            </a:pPr>
            <a:r>
              <a:rPr lang="en-US" dirty="0" smtClean="0"/>
              <a:t>The Certificate Provisioning Request Form will be updated with the latest requirements, so be sure to refer to that when creating a certificate.  </a:t>
            </a:r>
          </a:p>
          <a:p>
            <a:endParaRPr lang="en-US" dirty="0"/>
          </a:p>
          <a:p>
            <a:r>
              <a:rPr lang="en-US" dirty="0" smtClean="0"/>
              <a:t>At the time of creating this walkthrough, certificates needed to </a:t>
            </a:r>
          </a:p>
          <a:p>
            <a:pPr lvl="1"/>
            <a:r>
              <a:rPr lang="en-US" dirty="0" smtClean="0"/>
              <a:t>expire within 3 years ( -e )</a:t>
            </a:r>
          </a:p>
          <a:p>
            <a:pPr lvl="1"/>
            <a:r>
              <a:rPr lang="en-US" dirty="0" smtClean="0"/>
              <a:t>Be self signed ( -r ) or be provided by a Commercial and Public Certificate Authority.  The latter is more secure and preferred.  We’ll show the self-signed example in this walkthrough because it is the easiest.</a:t>
            </a:r>
          </a:p>
          <a:p>
            <a:pPr lvl="1"/>
            <a:r>
              <a:rPr lang="en-US" dirty="0" smtClean="0"/>
              <a:t>And use the Sha1 algorithm at a minimum, though Sha256 is preferred.</a:t>
            </a:r>
          </a:p>
          <a:p>
            <a:pPr lvl="1"/>
            <a:endParaRPr lang="en-US" dirty="0"/>
          </a:p>
          <a:p>
            <a:r>
              <a:rPr lang="en-US" dirty="0" smtClean="0"/>
              <a:t>You may need to get the Windows SDK to get a copy of MakeCert.exe if you plan to Use this sample command line to create a certificate.  You can also find documentation on makecert.exe online at </a:t>
            </a:r>
            <a:r>
              <a:rPr lang="en-US" dirty="0" smtClean="0">
                <a:hlinkClick r:id="rId5"/>
              </a:rPr>
              <a:t>http://MSDN.Microsoft.com</a:t>
            </a:r>
            <a:r>
              <a:rPr lang="en-US" dirty="0" smtClean="0"/>
              <a:t> , then search for </a:t>
            </a:r>
            <a:r>
              <a:rPr lang="en-US" dirty="0" err="1" smtClean="0"/>
              <a:t>MakeCert.Exe</a:t>
            </a:r>
            <a:endParaRPr lang="en-US" dirty="0" smtClean="0"/>
          </a:p>
          <a:p>
            <a:r>
              <a:rPr lang="en-US" dirty="0" smtClean="0"/>
              <a:t>In this example, the certificate will be created in your machine’s certificate store.  You can then export only the public key, and use the certificate in the store with the Ingestion Client.  As a result, you should create the certificate on your build machine.  </a:t>
            </a:r>
          </a:p>
          <a:p>
            <a:pPr lvl="1"/>
            <a:r>
              <a:rPr lang="en-US" dirty="0" smtClean="0"/>
              <a:t>The certificate name “CN” in this example is a recommendation, you can enter what you want, but having your company name is a best practice.</a:t>
            </a:r>
          </a:p>
          <a:p>
            <a:pPr lvl="1"/>
            <a:r>
              <a:rPr lang="en-US" dirty="0" smtClean="0"/>
              <a:t>Set the date for the –e parameter to a date 3 years from today, or earlier.</a:t>
            </a:r>
          </a:p>
          <a:p>
            <a:pPr lvl="1"/>
            <a:r>
              <a:rPr lang="en-US" dirty="0" smtClean="0"/>
              <a:t>If you need to move the certificate, you can export it to a password protected .PFX file and import it on another machine, which we will not illustrate in this walkthrough.</a:t>
            </a:r>
          </a:p>
          <a:p>
            <a:endParaRPr lang="en-US" dirty="0" smtClean="0"/>
          </a:p>
          <a:p>
            <a:r>
              <a:rPr lang="en-US" dirty="0" smtClean="0"/>
              <a:t>Then, you can export the public key.  Instructions for this are provided in the Certificate Provisioning Request form.  </a:t>
            </a:r>
          </a:p>
          <a:p>
            <a:pPr lvl="1"/>
            <a:r>
              <a:rPr lang="en-US" dirty="0" smtClean="0"/>
              <a:t>You open </a:t>
            </a:r>
            <a:r>
              <a:rPr lang="en-US" dirty="0" err="1" smtClean="0"/>
              <a:t>certmgr.msc</a:t>
            </a:r>
            <a:r>
              <a:rPr lang="en-US" dirty="0" smtClean="0"/>
              <a:t> and find your new certificate.</a:t>
            </a:r>
          </a:p>
          <a:p>
            <a:pPr lvl="1"/>
            <a:r>
              <a:rPr lang="en-US" dirty="0" smtClean="0"/>
              <a:t>Then, you right click on it, select All Tasks, and Export</a:t>
            </a:r>
          </a:p>
          <a:p>
            <a:pPr lvl="1"/>
            <a:r>
              <a:rPr lang="en-US" dirty="0" smtClean="0"/>
              <a:t>Then you export only the public key in a DER format.</a:t>
            </a:r>
          </a:p>
          <a:p>
            <a:pPr lvl="1"/>
            <a:r>
              <a:rPr lang="en-US" dirty="0" smtClean="0"/>
              <a:t>The .</a:t>
            </a:r>
            <a:r>
              <a:rPr lang="en-US" dirty="0" err="1" smtClean="0"/>
              <a:t>cer</a:t>
            </a:r>
            <a:r>
              <a:rPr lang="en-US" dirty="0" smtClean="0"/>
              <a:t> file you create you will send to Microsoft.</a:t>
            </a:r>
            <a:endParaRPr lang="en-US" dirty="0"/>
          </a:p>
          <a:p>
            <a:pPr marL="0" indent="0">
              <a:buNone/>
            </a:pPr>
            <a:endParaRPr lang="en-US" dirty="0"/>
          </a:p>
        </p:txBody>
      </p:sp>
      <p:sp>
        <p:nvSpPr>
          <p:cNvPr id="5" name="Content Placeholder 4"/>
          <p:cNvSpPr>
            <a:spLocks noGrp="1"/>
          </p:cNvSpPr>
          <p:nvPr>
            <p:ph sz="half" idx="2"/>
          </p:nvPr>
        </p:nvSpPr>
        <p:spPr/>
        <p:txBody>
          <a:bodyPr/>
          <a:lstStyle/>
          <a:p>
            <a:endParaRPr lang="en-US" dirty="0" smtClean="0"/>
          </a:p>
          <a:p>
            <a:endParaRPr lang="en-US" dirty="0"/>
          </a:p>
          <a:p>
            <a:pPr marL="0" indent="0">
              <a:buNone/>
            </a:pPr>
            <a:r>
              <a:rPr lang="en-US" sz="1400" dirty="0" smtClean="0">
                <a:latin typeface="Verdana" panose="020B0604030504040204" pitchFamily="34" charset="0"/>
                <a:ea typeface="Verdana" panose="020B0604030504040204" pitchFamily="34" charset="0"/>
                <a:cs typeface="Verdana" panose="020B0604030504040204" pitchFamily="34" charset="0"/>
              </a:rPr>
              <a:t>makecert.exe –r –</a:t>
            </a:r>
            <a:r>
              <a:rPr lang="en-US" sz="1400" dirty="0" err="1" smtClean="0">
                <a:latin typeface="Verdana" panose="020B0604030504040204" pitchFamily="34" charset="0"/>
                <a:ea typeface="Verdana" panose="020B0604030504040204" pitchFamily="34" charset="0"/>
                <a:cs typeface="Verdana" panose="020B0604030504040204" pitchFamily="34" charset="0"/>
              </a:rPr>
              <a:t>pe</a:t>
            </a:r>
            <a:r>
              <a:rPr lang="en-US" sz="1400" dirty="0" smtClean="0">
                <a:latin typeface="Verdana" panose="020B0604030504040204" pitchFamily="34" charset="0"/>
                <a:ea typeface="Verdana" panose="020B0604030504040204" pitchFamily="34" charset="0"/>
                <a:cs typeface="Verdana" panose="020B0604030504040204" pitchFamily="34" charset="0"/>
              </a:rPr>
              <a:t> –n “CN=</a:t>
            </a:r>
            <a:r>
              <a:rPr lang="en-US" sz="1400" dirty="0" err="1" smtClean="0">
                <a:latin typeface="Verdana" panose="020B0604030504040204" pitchFamily="34" charset="0"/>
                <a:ea typeface="Verdana" panose="020B0604030504040204" pitchFamily="34" charset="0"/>
                <a:cs typeface="Verdana" panose="020B0604030504040204" pitchFamily="34" charset="0"/>
              </a:rPr>
              <a:t>OEMName.WindowsPhone.IngestionClient</a:t>
            </a:r>
            <a:r>
              <a:rPr lang="en-US" sz="1400" dirty="0" smtClean="0">
                <a:latin typeface="Verdana" panose="020B0604030504040204" pitchFamily="34" charset="0"/>
                <a:ea typeface="Verdana" panose="020B0604030504040204" pitchFamily="34" charset="0"/>
                <a:cs typeface="Verdana" panose="020B0604030504040204" pitchFamily="34" charset="0"/>
              </a:rPr>
              <a:t>” –sky exchange –</a:t>
            </a:r>
            <a:r>
              <a:rPr lang="en-US" sz="1400" dirty="0" err="1" smtClean="0">
                <a:latin typeface="Verdana" panose="020B0604030504040204" pitchFamily="34" charset="0"/>
                <a:ea typeface="Verdana" panose="020B0604030504040204" pitchFamily="34" charset="0"/>
                <a:cs typeface="Verdana" panose="020B0604030504040204" pitchFamily="34" charset="0"/>
              </a:rPr>
              <a:t>ss</a:t>
            </a:r>
            <a:r>
              <a:rPr lang="en-US" sz="1400" dirty="0" smtClean="0">
                <a:latin typeface="Verdana" panose="020B0604030504040204" pitchFamily="34" charset="0"/>
                <a:ea typeface="Verdana" panose="020B0604030504040204" pitchFamily="34" charset="0"/>
                <a:cs typeface="Verdana" panose="020B0604030504040204" pitchFamily="34" charset="0"/>
              </a:rPr>
              <a:t> my –</a:t>
            </a:r>
            <a:r>
              <a:rPr lang="en-US" sz="1400" dirty="0" err="1" smtClean="0">
                <a:latin typeface="Verdana" panose="020B0604030504040204" pitchFamily="34" charset="0"/>
                <a:ea typeface="Verdana" panose="020B0604030504040204" pitchFamily="34" charset="0"/>
                <a:cs typeface="Verdana" panose="020B0604030504040204" pitchFamily="34" charset="0"/>
              </a:rPr>
              <a:t>len</a:t>
            </a:r>
            <a:r>
              <a:rPr lang="en-US" sz="1400" dirty="0" smtClean="0">
                <a:latin typeface="Verdana" panose="020B0604030504040204" pitchFamily="34" charset="0"/>
                <a:ea typeface="Verdana" panose="020B0604030504040204" pitchFamily="34" charset="0"/>
                <a:cs typeface="Verdana" panose="020B0604030504040204" pitchFamily="34" charset="0"/>
              </a:rPr>
              <a:t> 2048 –e 5/30/2017 –a sha256</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
        <p:nvSpPr>
          <p:cNvPr id="2" name="Title 1"/>
          <p:cNvSpPr>
            <a:spLocks noGrp="1"/>
          </p:cNvSpPr>
          <p:nvPr>
            <p:ph type="title"/>
          </p:nvPr>
        </p:nvSpPr>
        <p:spPr/>
        <p:txBody>
          <a:bodyPr/>
          <a:lstStyle/>
          <a:p>
            <a:r>
              <a:rPr lang="en-US" dirty="0" smtClean="0"/>
              <a:t>Creating a Self</a:t>
            </a:r>
            <a:r>
              <a:rPr lang="en-US" baseline="0" dirty="0" smtClean="0"/>
              <a:t> Signed Certificate</a:t>
            </a:r>
            <a:endParaRPr lang="en-US" dirty="0"/>
          </a:p>
        </p:txBody>
      </p:sp>
      <p:pic>
        <p:nvPicPr>
          <p:cNvPr id="6" name="Picture 5"/>
          <p:cNvPicPr>
            <a:picLocks noChangeAspect="1"/>
          </p:cNvPicPr>
          <p:nvPr/>
        </p:nvPicPr>
        <p:blipFill>
          <a:blip r:embed="rId6"/>
          <a:stretch>
            <a:fillRect/>
          </a:stretch>
        </p:blipFill>
        <p:spPr>
          <a:xfrm>
            <a:off x="6019800" y="1825625"/>
            <a:ext cx="5980889" cy="584427"/>
          </a:xfrm>
          <a:prstGeom prst="rect">
            <a:avLst/>
          </a:prstGeom>
        </p:spPr>
      </p:pic>
      <p:pic>
        <p:nvPicPr>
          <p:cNvPr id="7" name="Picture 6"/>
          <p:cNvPicPr>
            <a:picLocks noChangeAspect="1"/>
          </p:cNvPicPr>
          <p:nvPr/>
        </p:nvPicPr>
        <p:blipFill>
          <a:blip r:embed="rId7"/>
          <a:stretch>
            <a:fillRect/>
          </a:stretch>
        </p:blipFill>
        <p:spPr>
          <a:xfrm>
            <a:off x="6294379" y="2117838"/>
            <a:ext cx="4937242" cy="3535816"/>
          </a:xfrm>
          <a:prstGeom prst="rect">
            <a:avLst/>
          </a:prstGeom>
        </p:spPr>
      </p:pic>
      <p:pic>
        <p:nvPicPr>
          <p:cNvPr id="8" name="Picture 7"/>
          <p:cNvPicPr/>
          <p:nvPr/>
        </p:nvPicPr>
        <p:blipFill>
          <a:blip r:embed="rId8"/>
          <a:stretch>
            <a:fillRect/>
          </a:stretch>
        </p:blipFill>
        <p:spPr>
          <a:xfrm>
            <a:off x="7727315" y="3188688"/>
            <a:ext cx="2223770" cy="2166620"/>
          </a:xfrm>
          <a:prstGeom prst="rect">
            <a:avLst/>
          </a:prstGeom>
        </p:spPr>
      </p:pic>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939071465"/>
      </p:ext>
    </p:extLst>
  </p:cSld>
  <p:clrMapOvr>
    <a:masterClrMapping/>
  </p:clrMapOvr>
  <mc:AlternateContent xmlns:mc="http://schemas.openxmlformats.org/markup-compatibility/2006">
    <mc:Choice xmlns:p14="http://schemas.microsoft.com/office/powerpoint/2010/main" Requires="p14">
      <p:transition spd="slow" p14:dur="2000" advTm="147754"/>
    </mc:Choice>
    <mc:Fallback>
      <p:transition spd="slow" advTm="147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0"/>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3"/>
</p:tagLst>
</file>

<file path=ppt/tags/tag2.xml><?xml version="1.0" encoding="utf-8"?>
<p:tagLst xmlns:a="http://schemas.openxmlformats.org/drawingml/2006/main" xmlns:r="http://schemas.openxmlformats.org/officeDocument/2006/relationships" xmlns:p="http://schemas.openxmlformats.org/presentationml/2006/main">
  <p:tag name="TIMING" val="|19.2"/>
</p:tagLst>
</file>

<file path=ppt/tags/tag3.xml><?xml version="1.0" encoding="utf-8"?>
<p:tagLst xmlns:a="http://schemas.openxmlformats.org/drawingml/2006/main" xmlns:r="http://schemas.openxmlformats.org/officeDocument/2006/relationships" xmlns:p="http://schemas.openxmlformats.org/presentationml/2006/main">
  <p:tag name="TIMING" val="|17.1|3.7|2|3.9"/>
</p:tagLst>
</file>

<file path=ppt/tags/tag4.xml><?xml version="1.0" encoding="utf-8"?>
<p:tagLst xmlns:a="http://schemas.openxmlformats.org/drawingml/2006/main" xmlns:r="http://schemas.openxmlformats.org/officeDocument/2006/relationships" xmlns:p="http://schemas.openxmlformats.org/presentationml/2006/main">
  <p:tag name="TIMING" val="|127.9|2.9|8.1"/>
</p:tagLst>
</file>

<file path=ppt/tags/tag5.xml><?xml version="1.0" encoding="utf-8"?>
<p:tagLst xmlns:a="http://schemas.openxmlformats.org/drawingml/2006/main" xmlns:r="http://schemas.openxmlformats.org/officeDocument/2006/relationships" xmlns:p="http://schemas.openxmlformats.org/presentationml/2006/main">
  <p:tag name="TIMING" val="|17.4|3.7"/>
</p:tagLst>
</file>

<file path=ppt/tags/tag6.xml><?xml version="1.0" encoding="utf-8"?>
<p:tagLst xmlns:a="http://schemas.openxmlformats.org/drawingml/2006/main" xmlns:r="http://schemas.openxmlformats.org/officeDocument/2006/relationships" xmlns:p="http://schemas.openxmlformats.org/presentationml/2006/main">
  <p:tag name="TIMING" val="|19.6|3"/>
</p:tagLst>
</file>

<file path=ppt/tags/tag7.xml><?xml version="1.0" encoding="utf-8"?>
<p:tagLst xmlns:a="http://schemas.openxmlformats.org/drawingml/2006/main" xmlns:r="http://schemas.openxmlformats.org/officeDocument/2006/relationships" xmlns:p="http://schemas.openxmlformats.org/presentationml/2006/main">
  <p:tag name="TIMING" val="|5.4|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System.Storyboarding.Common.MouseClick" Revision="1" Stencil="System.Storyboarding.Common" StencilVersion="0.1"/>
</Control>
</file>

<file path=customXml/item10.xml><?xml version="1.0" encoding="utf-8"?>
<p:properties xmlns:p="http://schemas.microsoft.com/office/2006/metadata/properties" xmlns:xsi="http://www.w3.org/2001/XMLSchema-instance" xmlns:pc="http://schemas.microsoft.com/office/infopath/2007/PartnerControls">
  <documentManagement>
    <_dlc_DocId xmlns="230e9df3-be65-4c73-a93b-d1236ebd677e">6V42QKZU4XYQ-434-334</_dlc_DocId>
    <_dlc_DocIdUrl xmlns="230e9df3-be65-4c73-a93b-d1236ebd677e">
      <Url>http://portals/wpblue/cxe/uts/_layouts/DocIdRedir.aspx?ID=6V42QKZU4XYQ-434-334</Url>
      <Description>6V42QKZU4XYQ-434-334</Description>
    </_dlc_DocIdUrl>
  </documentManagement>
</p:properties>
</file>

<file path=customXml/item2.xml><?xml version="1.0" encoding="utf-8"?>
<Control xmlns="http://schemas.microsoft.com/VisualStudio/2011/storyboarding/control">
  <Id Name="System.Storyboarding.Common.MouseClick" Revision="1" Stencil="System.Storyboarding.Common" StencilVersion="0.1"/>
</Control>
</file>

<file path=customXml/item3.xml><?xml version="1.0" encoding="utf-8"?>
<Control xmlns="http://schemas.microsoft.com/VisualStudio/2011/storyboarding/control">
  <Id Name="System.Storyboarding.Common.MouseClick" Revision="1" Stencil="System.Storyboarding.Common" StencilVersion="0.1"/>
</Control>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ontrol xmlns="http://schemas.microsoft.com/VisualStudio/2011/storyboarding/control">
  <Id Name="System.Storyboarding.Common.MouseClick" Revision="1" Stencil="System.Storyboarding.Common" StencilVersion="0.1"/>
</Control>
</file>

<file path=customXml/item6.xml><?xml version="1.0" encoding="utf-8"?>
<Control xmlns="http://schemas.microsoft.com/VisualStudio/2011/storyboarding/control">
  <Id Name="System.Storyboarding.Common.MouseClick" Revision="1" Stencil="System.Storyboarding.Common" StencilVersion="0.1"/>
</Control>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ct:contentTypeSchema xmlns:ct="http://schemas.microsoft.com/office/2006/metadata/contentType" xmlns:ma="http://schemas.microsoft.com/office/2006/metadata/properties/metaAttributes" ct:_="" ma:_="" ma:contentTypeName="Document" ma:contentTypeID="0x010100C91ADE6B050D8B4DAA92330B01BB86D3" ma:contentTypeVersion="0" ma:contentTypeDescription="Create a new document." ma:contentTypeScope="" ma:versionID="b1af7128b8f4d784b78c12b39cc43c8d">
  <xsd:schema xmlns:xsd="http://www.w3.org/2001/XMLSchema" xmlns:xs="http://www.w3.org/2001/XMLSchema" xmlns:p="http://schemas.microsoft.com/office/2006/metadata/properties" xmlns:ns2="230e9df3-be65-4c73-a93b-d1236ebd677e" targetNamespace="http://schemas.microsoft.com/office/2006/metadata/properties" ma:root="true" ma:fieldsID="17df41d1d9c1f97aa687e50208353d0a" ns2:_="">
    <xsd:import namespace="230e9df3-be65-4c73-a93b-d1236ebd677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Control xmlns="http://schemas.microsoft.com/VisualStudio/2011/storyboarding/control">
  <Id Name="System.Storyboarding.Common.MouseClick" Revision="1" Stencil="System.Storyboarding.Common" StencilVersion="0.1"/>
</Control>
</file>

<file path=customXml/itemProps1.xml><?xml version="1.0" encoding="utf-8"?>
<ds:datastoreItem xmlns:ds="http://schemas.openxmlformats.org/officeDocument/2006/customXml" ds:itemID="{E5E74DBD-27D5-44F4-9302-BAD635678A9A}"/>
</file>

<file path=customXml/itemProps10.xml><?xml version="1.0" encoding="utf-8"?>
<ds:datastoreItem xmlns:ds="http://schemas.openxmlformats.org/officeDocument/2006/customXml" ds:itemID="{CA2F2480-5585-40D7-9AE1-5D976790576C}"/>
</file>

<file path=customXml/itemProps2.xml><?xml version="1.0" encoding="utf-8"?>
<ds:datastoreItem xmlns:ds="http://schemas.openxmlformats.org/officeDocument/2006/customXml" ds:itemID="{DDC30A06-1D05-450B-92B5-C4CF8733413B}"/>
</file>

<file path=customXml/itemProps3.xml><?xml version="1.0" encoding="utf-8"?>
<ds:datastoreItem xmlns:ds="http://schemas.openxmlformats.org/officeDocument/2006/customXml" ds:itemID="{C046CC5C-6F12-4D48-8956-7EBCAEC372C6}"/>
</file>

<file path=customXml/itemProps4.xml><?xml version="1.0" encoding="utf-8"?>
<ds:datastoreItem xmlns:ds="http://schemas.openxmlformats.org/officeDocument/2006/customXml" ds:itemID="{6B2E78DD-78F0-4528-8DDF-4AAD8BC8B01A}"/>
</file>

<file path=customXml/itemProps5.xml><?xml version="1.0" encoding="utf-8"?>
<ds:datastoreItem xmlns:ds="http://schemas.openxmlformats.org/officeDocument/2006/customXml" ds:itemID="{B658863E-B984-47B7-8821-8BCF9FC9B155}"/>
</file>

<file path=customXml/itemProps6.xml><?xml version="1.0" encoding="utf-8"?>
<ds:datastoreItem xmlns:ds="http://schemas.openxmlformats.org/officeDocument/2006/customXml" ds:itemID="{6A74CA04-A126-46B2-BA0B-6ED28139F021}"/>
</file>

<file path=customXml/itemProps7.xml><?xml version="1.0" encoding="utf-8"?>
<ds:datastoreItem xmlns:ds="http://schemas.openxmlformats.org/officeDocument/2006/customXml" ds:itemID="{7DA934B2-D8B3-4AB7-809D-6E993280FE96}"/>
</file>

<file path=customXml/itemProps8.xml><?xml version="1.0" encoding="utf-8"?>
<ds:datastoreItem xmlns:ds="http://schemas.openxmlformats.org/officeDocument/2006/customXml" ds:itemID="{DF2AC5FA-8DA2-443D-AD67-C233723824B8}"/>
</file>

<file path=customXml/itemProps9.xml><?xml version="1.0" encoding="utf-8"?>
<ds:datastoreItem xmlns:ds="http://schemas.openxmlformats.org/officeDocument/2006/customXml" ds:itemID="{1A8D494B-21F6-4179-ADAA-7DA16A31CC85}"/>
</file>

<file path=docProps/app.xml><?xml version="1.0" encoding="utf-8"?>
<Properties xmlns="http://schemas.openxmlformats.org/officeDocument/2006/extended-properties" xmlns:vt="http://schemas.openxmlformats.org/officeDocument/2006/docPropsVTypes">
  <TotalTime>1080</TotalTime>
  <Words>1628</Words>
  <Application>Microsoft Office PowerPoint</Application>
  <PresentationFormat>Widescreen</PresentationFormat>
  <Paragraphs>131</Paragraphs>
  <Slides>18</Slides>
  <Notes>0</Notes>
  <HiddenSlides>0</HiddenSlides>
  <MMClips>18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vt:lpstr>
      <vt:lpstr>Verdana</vt:lpstr>
      <vt:lpstr>Office Theme</vt:lpstr>
      <vt:lpstr>How to use this deck</vt:lpstr>
      <vt:lpstr>Walkthrough for Onboarding for Code Signing and Updates</vt:lpstr>
      <vt:lpstr>Pre Requisites</vt:lpstr>
      <vt:lpstr>Getting the Forms</vt:lpstr>
      <vt:lpstr>Getting the Forms</vt:lpstr>
      <vt:lpstr>Onboarding Request Form</vt:lpstr>
      <vt:lpstr>Certificate Provisioning Request Form</vt:lpstr>
      <vt:lpstr>Certificates</vt:lpstr>
      <vt:lpstr>Creating a Self Signed Certificate</vt:lpstr>
      <vt:lpstr>Keeping Certificates Secure</vt:lpstr>
      <vt:lpstr>Sending the Onboarding Request Packet to Microsoft</vt:lpstr>
      <vt:lpstr>Next Steps</vt:lpstr>
      <vt:lpstr>Welcome Mail</vt:lpstr>
      <vt:lpstr>Documentation</vt:lpstr>
      <vt:lpstr>Getting the Ingestion Client</vt:lpstr>
      <vt:lpstr>Logging into TFS</vt:lpstr>
      <vt:lpstr>Getting Support</vt:lpstr>
      <vt:lpstr>End of Walkthrough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deck</dc:title>
  <dc:creator>David Guyer</dc:creator>
  <cp:lastModifiedBy>David Guyer</cp:lastModifiedBy>
  <cp:revision>14</cp:revision>
  <dcterms:created xsi:type="dcterms:W3CDTF">2014-05-30T05:10:26Z</dcterms:created>
  <dcterms:modified xsi:type="dcterms:W3CDTF">2014-05-30T23:10:59Z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_dlc_DocIdItemGuid">
    <vt:lpwstr>e588d756-db17-437d-b46d-f80439ac20f6</vt:lpwstr>
  </property>
  <property fmtid="{D5CDD505-2E9C-101B-9397-08002B2CF9AE}" pid="4" name="ContentTypeId">
    <vt:lpwstr>0x010100C91ADE6B050D8B4DAA92330B01BB86D3</vt:lpwstr>
  </property>
</Properties>
</file>